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6" r:id="rId1"/>
  </p:sldMasterIdLst>
  <p:notesMasterIdLst>
    <p:notesMasterId r:id="rId34"/>
  </p:notesMasterIdLst>
  <p:sldIdLst>
    <p:sldId id="256" r:id="rId2"/>
    <p:sldId id="264" r:id="rId3"/>
    <p:sldId id="362" r:id="rId4"/>
    <p:sldId id="370" r:id="rId5"/>
    <p:sldId id="369" r:id="rId6"/>
    <p:sldId id="371" r:id="rId7"/>
    <p:sldId id="372" r:id="rId8"/>
    <p:sldId id="606" r:id="rId9"/>
    <p:sldId id="607" r:id="rId10"/>
    <p:sldId id="608" r:id="rId11"/>
    <p:sldId id="609" r:id="rId12"/>
    <p:sldId id="610" r:id="rId13"/>
    <p:sldId id="611" r:id="rId14"/>
    <p:sldId id="613" r:id="rId15"/>
    <p:sldId id="363" r:id="rId16"/>
    <p:sldId id="368" r:id="rId17"/>
    <p:sldId id="614" r:id="rId18"/>
    <p:sldId id="615" r:id="rId19"/>
    <p:sldId id="616" r:id="rId20"/>
    <p:sldId id="617" r:id="rId21"/>
    <p:sldId id="618" r:id="rId22"/>
    <p:sldId id="619" r:id="rId23"/>
    <p:sldId id="620" r:id="rId24"/>
    <p:sldId id="621" r:id="rId25"/>
    <p:sldId id="622" r:id="rId26"/>
    <p:sldId id="623" r:id="rId27"/>
    <p:sldId id="624" r:id="rId28"/>
    <p:sldId id="625" r:id="rId29"/>
    <p:sldId id="626" r:id="rId30"/>
    <p:sldId id="627" r:id="rId31"/>
    <p:sldId id="628" r:id="rId32"/>
    <p:sldId id="263" r:id="rId33"/>
  </p:sldIdLst>
  <p:sldSz cx="12192000" cy="6858000"/>
  <p:notesSz cx="6858000" cy="9144000"/>
  <p:embeddedFontLst>
    <p:embeddedFont>
      <p:font typeface="Cambria Math" panose="02040503050406030204" pitchFamily="18" charset="0"/>
      <p:regular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Segoe UI Light" panose="020B0502040204020203" pitchFamily="34" charset="0"/>
      <p:regular r:id="rId40"/>
      <p:italic r:id="rId41"/>
    </p:embeddedFont>
    <p:embeddedFont>
      <p:font typeface="Times" panose="02020603050405020304" pitchFamily="18" charset="0"/>
      <p:regular r:id="rId42"/>
      <p:bold r:id="rId43"/>
      <p:italic r:id="rId44"/>
      <p:boldItalic r:id="rId45"/>
    </p:embeddedFont>
    <p:embeddedFont>
      <p:font typeface="等线" panose="02010600030101010101" pitchFamily="2" charset="-122"/>
      <p:regular r:id="rId46"/>
      <p:bold r:id="rId47"/>
    </p:embeddedFont>
    <p:embeddedFont>
      <p:font typeface="楷体" panose="02010609060101010101" pitchFamily="49" charset="-122"/>
      <p:regular r:id="rId48"/>
    </p:embeddedFont>
    <p:embeddedFont>
      <p:font typeface="微软雅黑" panose="020B0503020204020204" pitchFamily="34" charset="-122"/>
      <p:regular r:id="rId49"/>
      <p:bold r:id="rId50"/>
    </p:embeddedFont>
    <p:embeddedFont>
      <p:font typeface="微软雅黑" panose="020B0503020204020204" pitchFamily="34" charset="-122"/>
      <p:regular r:id="rId49"/>
      <p:bold r:id="rId50"/>
    </p:embeddedFont>
  </p:embeddedFontLst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orient="horz" pos="164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72"/>
    <a:srgbClr val="E73A1C"/>
    <a:srgbClr val="F23C00"/>
    <a:srgbClr val="D9D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3349" autoAdjust="0"/>
  </p:normalViewPr>
  <p:slideViewPr>
    <p:cSldViewPr snapToGrid="0" snapToObjects="1">
      <p:cViewPr varScale="1">
        <p:scale>
          <a:sx n="88" d="100"/>
          <a:sy n="88" d="100"/>
        </p:scale>
        <p:origin x="378" y="73"/>
      </p:cViewPr>
      <p:guideLst>
        <p:guide pos="3840"/>
        <p:guide orient="horz" pos="2160"/>
        <p:guide pos="7469"/>
        <p:guide pos="211"/>
        <p:guide orient="horz" pos="164"/>
        <p:guide orient="horz" pos="40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F0510-60BB-4584-9305-21B68E410E35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B5FB8-E79D-4101-B7F6-7789BF944F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02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990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B99F00F-FC95-482C-B1F7-6A41D0225CCD}"/>
              </a:ext>
            </a:extLst>
          </p:cNvPr>
          <p:cNvSpPr/>
          <p:nvPr userDrawn="1"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CDDA43F-E533-43F2-B999-F8C1DDCD1369}"/>
              </a:ext>
            </a:extLst>
          </p:cNvPr>
          <p:cNvCxnSpPr/>
          <p:nvPr userDrawn="1"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65B85C3-A5D5-4B42-B524-487F69BCA317}"/>
              </a:ext>
            </a:extLst>
          </p:cNvPr>
          <p:cNvCxnSpPr/>
          <p:nvPr userDrawn="1"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13F6391-54F8-4148-9868-6B6FEEA122D2}"/>
              </a:ext>
            </a:extLst>
          </p:cNvPr>
          <p:cNvCxnSpPr/>
          <p:nvPr userDrawn="1"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0791773-BC87-4AC3-B67D-178B9BE30CA9}"/>
              </a:ext>
            </a:extLst>
          </p:cNvPr>
          <p:cNvCxnSpPr/>
          <p:nvPr userDrawn="1"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7">
            <a:extLst>
              <a:ext uri="{FF2B5EF4-FFF2-40B4-BE49-F238E27FC236}">
                <a16:creationId xmlns:a16="http://schemas.microsoft.com/office/drawing/2014/main" id="{C393B442-A911-45B8-B9B2-D8466FBCC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6827" y="72410"/>
            <a:ext cx="156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20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zh-CN" dirty="0"/>
              <a:t>01 </a:t>
            </a:r>
            <a:r>
              <a:rPr lang="zh-CN" altLang="en-US" dirty="0"/>
              <a:t>基本内容</a:t>
            </a:r>
          </a:p>
        </p:txBody>
      </p:sp>
      <p:sp>
        <p:nvSpPr>
          <p:cNvPr id="18" name="文本占位符 19">
            <a:extLst>
              <a:ext uri="{FF2B5EF4-FFF2-40B4-BE49-F238E27FC236}">
                <a16:creationId xmlns:a16="http://schemas.microsoft.com/office/drawing/2014/main" id="{F1F399F8-7F8F-4FD5-91A1-EEDBC18D0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9496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19" name="文本占位符 19">
            <a:extLst>
              <a:ext uri="{FF2B5EF4-FFF2-40B4-BE49-F238E27FC236}">
                <a16:creationId xmlns:a16="http://schemas.microsoft.com/office/drawing/2014/main" id="{3126214D-8463-4DD9-BD5D-34555F2B68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14307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0AE461FF-210A-42D6-BE7C-3A900A4F8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9118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E4F82383-80F7-4C97-846B-7BF5AB2DE7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03929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04C4457-43FD-443B-A4C7-39009BEC9634}"/>
              </a:ext>
            </a:extLst>
          </p:cNvPr>
          <p:cNvCxnSpPr>
            <a:cxnSpLocks/>
          </p:cNvCxnSpPr>
          <p:nvPr userDrawn="1"/>
        </p:nvCxnSpPr>
        <p:spPr>
          <a:xfrm>
            <a:off x="1181133" y="1429518"/>
            <a:ext cx="4060081" cy="0"/>
          </a:xfrm>
          <a:prstGeom prst="line">
            <a:avLst/>
          </a:prstGeom>
          <a:ln w="57150" cap="rnd" cmpd="sng">
            <a:gradFill>
              <a:gsLst>
                <a:gs pos="19000">
                  <a:schemeClr val="bg2"/>
                </a:gs>
                <a:gs pos="56000">
                  <a:schemeClr val="accent1">
                    <a:lumMod val="45000"/>
                    <a:lumOff val="55000"/>
                  </a:schemeClr>
                </a:gs>
                <a:gs pos="95000">
                  <a:srgbClr val="00B0F0"/>
                </a:gs>
              </a:gsLst>
              <a:lin ang="1080000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599BA7C5-4AAB-4563-B228-54634D1530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6063" y="667655"/>
            <a:ext cx="861697" cy="86169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4C889A-75B1-4803-828A-B38755311F1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52027" y="830737"/>
            <a:ext cx="123623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3200" b="1" dirty="0" smtClean="0">
                <a:solidFill>
                  <a:srgbClr val="FF0000"/>
                </a:solidFill>
              </a:defRPr>
            </a:lvl1pPr>
          </a:lstStyle>
          <a:p>
            <a:pPr marL="0"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28745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40C91B4-283E-4E34-A6F4-21790ADA4809}"/>
              </a:ext>
            </a:extLst>
          </p:cNvPr>
          <p:cNvSpPr/>
          <p:nvPr userDrawn="1"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A501A87-BA63-4736-B5E1-9D15B1700A06}"/>
              </a:ext>
            </a:extLst>
          </p:cNvPr>
          <p:cNvCxnSpPr/>
          <p:nvPr userDrawn="1"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3F9E048-33BC-4937-B745-813F4455131B}"/>
              </a:ext>
            </a:extLst>
          </p:cNvPr>
          <p:cNvCxnSpPr/>
          <p:nvPr userDrawn="1"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6712DC1-FA3B-4116-88AE-4D22F9C00636}"/>
              </a:ext>
            </a:extLst>
          </p:cNvPr>
          <p:cNvCxnSpPr/>
          <p:nvPr userDrawn="1"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4472870-9023-4B1D-9D48-6FFBB2608049}"/>
              </a:ext>
            </a:extLst>
          </p:cNvPr>
          <p:cNvCxnSpPr/>
          <p:nvPr userDrawn="1"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E19D22A-C1E1-40BF-B2BE-6240AAB9E1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4685" y="72410"/>
            <a:ext cx="142859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18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9D348924-D5BD-46F4-8FC5-FA7ABB7A7D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9496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6E091483-4ECF-4E7D-9481-FAA13147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14307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2" name="文本占位符 19">
            <a:extLst>
              <a:ext uri="{FF2B5EF4-FFF2-40B4-BE49-F238E27FC236}">
                <a16:creationId xmlns:a16="http://schemas.microsoft.com/office/drawing/2014/main" id="{FB9395B4-103C-4344-AFAF-6B5CBB2CD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9118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5" name="文本占位符 19">
            <a:extLst>
              <a:ext uri="{FF2B5EF4-FFF2-40B4-BE49-F238E27FC236}">
                <a16:creationId xmlns:a16="http://schemas.microsoft.com/office/drawing/2014/main" id="{1E4F5A60-AB29-4034-AA19-508221B7DA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03929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</p:spTree>
    <p:extLst>
      <p:ext uri="{BB962C8B-B14F-4D97-AF65-F5344CB8AC3E}">
        <p14:creationId xmlns:p14="http://schemas.microsoft.com/office/powerpoint/2010/main" val="2718975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5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70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3790" y="1304047"/>
            <a:ext cx="9432758" cy="4942749"/>
          </a:xfrm>
          <a:prstGeom prst="rect">
            <a:avLst/>
          </a:prstGeom>
          <a:blipFill>
            <a:blip r:embed="rId2"/>
            <a:srcRect/>
            <a:stretch>
              <a:fillRect b="-726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6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5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8" y="4458725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92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79" r:id="rId3"/>
    <p:sldLayoutId id="2147483662" r:id="rId4"/>
    <p:sldLayoutId id="2147483664" r:id="rId5"/>
    <p:sldLayoutId id="2147483663" r:id="rId6"/>
    <p:sldLayoutId id="2147483665" r:id="rId7"/>
    <p:sldLayoutId id="2147483681" r:id="rId8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10.tm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19" Type="http://schemas.openxmlformats.org/officeDocument/2006/relationships/image" Target="../media/image10.tmp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07775" y="390313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5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62470"/>
            <a:ext cx="12192000" cy="3522133"/>
          </a:xfrm>
          <a:prstGeom prst="rect">
            <a:avLst/>
          </a:prstGeom>
          <a:blipFill>
            <a:blip r:embed="rId3"/>
            <a:srcRect/>
            <a:stretch>
              <a:fillRect t="1" b="-8270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2286" y="5868319"/>
            <a:ext cx="4516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主讲教师：张志超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授课班级：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2019NIIT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07775" y="6402345"/>
            <a:ext cx="2965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2021-2022 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4650733" y="4878699"/>
            <a:ext cx="292419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30092-F62A-483A-BD38-5CB8E8336340}"/>
              </a:ext>
            </a:extLst>
          </p:cNvPr>
          <p:cNvSpPr txBox="1"/>
          <p:nvPr/>
        </p:nvSpPr>
        <p:spPr>
          <a:xfrm>
            <a:off x="4313889" y="5050344"/>
            <a:ext cx="354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 文件管理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455376" y="3039158"/>
            <a:ext cx="6122317" cy="2122913"/>
            <a:chOff x="1271887" y="1923678"/>
            <a:chExt cx="4591738" cy="1592185"/>
          </a:xfrm>
        </p:grpSpPr>
        <p:sp>
          <p:nvSpPr>
            <p:cNvPr id="134" name="Line 86"/>
            <p:cNvSpPr>
              <a:spLocks noChangeShapeType="1"/>
            </p:cNvSpPr>
            <p:nvPr/>
          </p:nvSpPr>
          <p:spPr bwMode="auto">
            <a:xfrm>
              <a:off x="4823015" y="2939971"/>
              <a:ext cx="0" cy="575892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35" name="Line 87"/>
            <p:cNvSpPr>
              <a:spLocks noChangeShapeType="1"/>
            </p:cNvSpPr>
            <p:nvPr/>
          </p:nvSpPr>
          <p:spPr bwMode="auto">
            <a:xfrm flipH="1">
              <a:off x="5487629" y="3093056"/>
              <a:ext cx="369377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36" name="Oval 88"/>
            <p:cNvSpPr>
              <a:spLocks noChangeArrowheads="1"/>
            </p:cNvSpPr>
            <p:nvPr/>
          </p:nvSpPr>
          <p:spPr bwMode="auto">
            <a:xfrm>
              <a:off x="3957165" y="2585689"/>
              <a:ext cx="1754208" cy="650247"/>
            </a:xfrm>
            <a:prstGeom prst="ellipse">
              <a:avLst/>
            </a:prstGeom>
            <a:gradFill>
              <a:gsLst>
                <a:gs pos="100000">
                  <a:srgbClr val="339900"/>
                </a:gs>
                <a:gs pos="0">
                  <a:srgbClr val="CCFF9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137" name="Oval 89"/>
            <p:cNvSpPr>
              <a:spLocks noChangeArrowheads="1"/>
            </p:cNvSpPr>
            <p:nvPr/>
          </p:nvSpPr>
          <p:spPr bwMode="auto">
            <a:xfrm>
              <a:off x="4137219" y="2741690"/>
              <a:ext cx="1394099" cy="295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138" name="Line 90"/>
            <p:cNvSpPr>
              <a:spLocks noChangeShapeType="1"/>
            </p:cNvSpPr>
            <p:nvPr/>
          </p:nvSpPr>
          <p:spPr bwMode="auto">
            <a:xfrm flipH="1">
              <a:off x="5487629" y="2842288"/>
              <a:ext cx="369377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39" name="Oval 91"/>
            <p:cNvSpPr>
              <a:spLocks noChangeArrowheads="1"/>
            </p:cNvSpPr>
            <p:nvPr/>
          </p:nvSpPr>
          <p:spPr bwMode="auto">
            <a:xfrm>
              <a:off x="3957165" y="2324715"/>
              <a:ext cx="1754208" cy="650247"/>
            </a:xfrm>
            <a:prstGeom prst="ellipse">
              <a:avLst/>
            </a:prstGeom>
            <a:gradFill>
              <a:gsLst>
                <a:gs pos="100000">
                  <a:srgbClr val="339900"/>
                </a:gs>
                <a:gs pos="0">
                  <a:srgbClr val="CCFF9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140" name="Oval 92"/>
            <p:cNvSpPr>
              <a:spLocks noChangeArrowheads="1"/>
            </p:cNvSpPr>
            <p:nvPr/>
          </p:nvSpPr>
          <p:spPr bwMode="auto">
            <a:xfrm>
              <a:off x="4137219" y="2502585"/>
              <a:ext cx="1394099" cy="295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141" name="Line 93"/>
            <p:cNvSpPr>
              <a:spLocks noChangeShapeType="1"/>
            </p:cNvSpPr>
            <p:nvPr/>
          </p:nvSpPr>
          <p:spPr bwMode="auto">
            <a:xfrm flipH="1">
              <a:off x="5492924" y="2445706"/>
              <a:ext cx="370701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2" name="Oval 94"/>
            <p:cNvSpPr>
              <a:spLocks noChangeArrowheads="1"/>
            </p:cNvSpPr>
            <p:nvPr/>
          </p:nvSpPr>
          <p:spPr bwMode="auto">
            <a:xfrm>
              <a:off x="3957165" y="2085610"/>
              <a:ext cx="1754208" cy="650247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144" name="Line 96"/>
            <p:cNvSpPr>
              <a:spLocks noChangeShapeType="1"/>
            </p:cNvSpPr>
            <p:nvPr/>
          </p:nvSpPr>
          <p:spPr bwMode="auto">
            <a:xfrm flipH="1">
              <a:off x="5536614" y="2406360"/>
              <a:ext cx="190646" cy="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5" name="Line 97"/>
            <p:cNvSpPr>
              <a:spLocks noChangeShapeType="1"/>
            </p:cNvSpPr>
            <p:nvPr/>
          </p:nvSpPr>
          <p:spPr bwMode="auto">
            <a:xfrm>
              <a:off x="4823015" y="2571256"/>
              <a:ext cx="0" cy="154543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6" name="Line 98"/>
            <p:cNvSpPr>
              <a:spLocks noChangeShapeType="1"/>
            </p:cNvSpPr>
            <p:nvPr/>
          </p:nvSpPr>
          <p:spPr bwMode="auto">
            <a:xfrm flipH="1">
              <a:off x="5222842" y="2130807"/>
              <a:ext cx="54281" cy="144337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7" name="Line 99"/>
            <p:cNvSpPr>
              <a:spLocks noChangeShapeType="1"/>
            </p:cNvSpPr>
            <p:nvPr/>
          </p:nvSpPr>
          <p:spPr bwMode="auto">
            <a:xfrm>
              <a:off x="5308898" y="2525912"/>
              <a:ext cx="68844" cy="123926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8" name="Line 100"/>
            <p:cNvSpPr>
              <a:spLocks noChangeShapeType="1"/>
            </p:cNvSpPr>
            <p:nvPr/>
          </p:nvSpPr>
          <p:spPr bwMode="auto">
            <a:xfrm>
              <a:off x="5085154" y="2561050"/>
              <a:ext cx="21183" cy="164749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49" name="Line 101"/>
            <p:cNvSpPr>
              <a:spLocks noChangeShapeType="1"/>
            </p:cNvSpPr>
            <p:nvPr/>
          </p:nvSpPr>
          <p:spPr bwMode="auto">
            <a:xfrm flipV="1">
              <a:off x="4987183" y="2092219"/>
              <a:ext cx="14563" cy="156001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50" name="Line 102"/>
            <p:cNvSpPr>
              <a:spLocks noChangeShapeType="1"/>
            </p:cNvSpPr>
            <p:nvPr/>
          </p:nvSpPr>
          <p:spPr bwMode="auto">
            <a:xfrm flipV="1">
              <a:off x="5413489" y="2197873"/>
              <a:ext cx="92675" cy="11372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51" name="Line 103"/>
            <p:cNvSpPr>
              <a:spLocks noChangeShapeType="1"/>
            </p:cNvSpPr>
            <p:nvPr/>
          </p:nvSpPr>
          <p:spPr bwMode="auto">
            <a:xfrm>
              <a:off x="5465389" y="2492914"/>
              <a:ext cx="117830" cy="7144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52" name="Oval 104"/>
            <p:cNvSpPr>
              <a:spLocks noChangeArrowheads="1"/>
            </p:cNvSpPr>
            <p:nvPr/>
          </p:nvSpPr>
          <p:spPr bwMode="auto">
            <a:xfrm>
              <a:off x="4137219" y="2262023"/>
              <a:ext cx="1394099" cy="2974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153" name="Line 105"/>
            <p:cNvSpPr>
              <a:spLocks noChangeShapeType="1"/>
            </p:cNvSpPr>
            <p:nvPr/>
          </p:nvSpPr>
          <p:spPr bwMode="auto">
            <a:xfrm flipH="1">
              <a:off x="4570145" y="2563431"/>
              <a:ext cx="30450" cy="164749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54" name="Line 106"/>
            <p:cNvSpPr>
              <a:spLocks noChangeShapeType="1"/>
            </p:cNvSpPr>
            <p:nvPr/>
          </p:nvSpPr>
          <p:spPr bwMode="auto">
            <a:xfrm flipH="1">
              <a:off x="3956364" y="2416566"/>
              <a:ext cx="172111" cy="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55" name="Line 107"/>
            <p:cNvSpPr>
              <a:spLocks noChangeShapeType="1"/>
            </p:cNvSpPr>
            <p:nvPr/>
          </p:nvSpPr>
          <p:spPr bwMode="auto">
            <a:xfrm flipH="1">
              <a:off x="4298739" y="2539181"/>
              <a:ext cx="79436" cy="123926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56" name="Line 108"/>
            <p:cNvSpPr>
              <a:spLocks noChangeShapeType="1"/>
            </p:cNvSpPr>
            <p:nvPr/>
          </p:nvSpPr>
          <p:spPr bwMode="auto">
            <a:xfrm>
              <a:off x="4408625" y="2130807"/>
              <a:ext cx="45014" cy="144337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57" name="Line 109"/>
            <p:cNvSpPr>
              <a:spLocks noChangeShapeType="1"/>
            </p:cNvSpPr>
            <p:nvPr/>
          </p:nvSpPr>
          <p:spPr bwMode="auto">
            <a:xfrm flipH="1" flipV="1">
              <a:off x="4177994" y="2200254"/>
              <a:ext cx="67520" cy="11372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58" name="Line 110"/>
            <p:cNvSpPr>
              <a:spLocks noChangeShapeType="1"/>
            </p:cNvSpPr>
            <p:nvPr/>
          </p:nvSpPr>
          <p:spPr bwMode="auto">
            <a:xfrm flipH="1" flipV="1">
              <a:off x="4669439" y="2102424"/>
              <a:ext cx="17211" cy="14579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59" name="Line 111"/>
            <p:cNvSpPr>
              <a:spLocks noChangeShapeType="1"/>
            </p:cNvSpPr>
            <p:nvPr/>
          </p:nvSpPr>
          <p:spPr bwMode="auto">
            <a:xfrm flipH="1">
              <a:off x="4103854" y="2500739"/>
              <a:ext cx="131069" cy="8164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60" name="Oval 112"/>
            <p:cNvSpPr>
              <a:spLocks noChangeArrowheads="1"/>
            </p:cNvSpPr>
            <p:nvPr/>
          </p:nvSpPr>
          <p:spPr bwMode="auto">
            <a:xfrm>
              <a:off x="4784621" y="2369911"/>
              <a:ext cx="78112" cy="61234"/>
            </a:xfrm>
            <a:prstGeom prst="ellipse">
              <a:avLst/>
            </a:prstGeom>
            <a:solidFill>
              <a:srgbClr val="11576A"/>
            </a:solidFill>
            <a:ln w="12700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161" name="Line 113"/>
            <p:cNvSpPr>
              <a:spLocks noChangeShapeType="1"/>
            </p:cNvSpPr>
            <p:nvPr/>
          </p:nvSpPr>
          <p:spPr bwMode="auto">
            <a:xfrm>
              <a:off x="4826987" y="1941273"/>
              <a:ext cx="0" cy="440302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62" name="Line 114"/>
            <p:cNvSpPr>
              <a:spLocks noChangeShapeType="1"/>
            </p:cNvSpPr>
            <p:nvPr/>
          </p:nvSpPr>
          <p:spPr bwMode="auto">
            <a:xfrm flipH="1">
              <a:off x="5492924" y="2331985"/>
              <a:ext cx="370701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63" name="Line 115"/>
            <p:cNvSpPr>
              <a:spLocks noChangeShapeType="1"/>
            </p:cNvSpPr>
            <p:nvPr/>
          </p:nvSpPr>
          <p:spPr bwMode="auto">
            <a:xfrm>
              <a:off x="5511459" y="2345126"/>
              <a:ext cx="0" cy="37907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64" name="Line 116"/>
            <p:cNvSpPr>
              <a:spLocks noChangeShapeType="1"/>
            </p:cNvSpPr>
            <p:nvPr/>
          </p:nvSpPr>
          <p:spPr bwMode="auto">
            <a:xfrm flipH="1">
              <a:off x="5492924" y="2988084"/>
              <a:ext cx="370701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65" name="Line 117"/>
            <p:cNvSpPr>
              <a:spLocks noChangeShapeType="1"/>
            </p:cNvSpPr>
            <p:nvPr/>
          </p:nvSpPr>
          <p:spPr bwMode="auto">
            <a:xfrm flipH="1">
              <a:off x="5492924" y="2727091"/>
              <a:ext cx="370701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66" name="Line 118"/>
            <p:cNvSpPr>
              <a:spLocks noChangeShapeType="1"/>
            </p:cNvSpPr>
            <p:nvPr/>
          </p:nvSpPr>
          <p:spPr bwMode="auto">
            <a:xfrm>
              <a:off x="5511459" y="2731484"/>
              <a:ext cx="0" cy="36449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67" name="Line 119"/>
            <p:cNvSpPr>
              <a:spLocks noChangeShapeType="1"/>
            </p:cNvSpPr>
            <p:nvPr/>
          </p:nvSpPr>
          <p:spPr bwMode="auto">
            <a:xfrm>
              <a:off x="5511459" y="2980794"/>
              <a:ext cx="0" cy="36449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69" name="Line 121"/>
            <p:cNvSpPr>
              <a:spLocks noChangeShapeType="1"/>
            </p:cNvSpPr>
            <p:nvPr/>
          </p:nvSpPr>
          <p:spPr bwMode="auto">
            <a:xfrm>
              <a:off x="5850386" y="2356770"/>
              <a:ext cx="0" cy="114741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97" name="Line 86"/>
            <p:cNvSpPr>
              <a:spLocks noChangeShapeType="1"/>
            </p:cNvSpPr>
            <p:nvPr/>
          </p:nvSpPr>
          <p:spPr bwMode="auto">
            <a:xfrm>
              <a:off x="2138538" y="2922376"/>
              <a:ext cx="0" cy="575892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98" name="Line 87"/>
            <p:cNvSpPr>
              <a:spLocks noChangeShapeType="1"/>
            </p:cNvSpPr>
            <p:nvPr/>
          </p:nvSpPr>
          <p:spPr bwMode="auto">
            <a:xfrm flipH="1">
              <a:off x="2803152" y="3075461"/>
              <a:ext cx="369377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99" name="Oval 88"/>
            <p:cNvSpPr>
              <a:spLocks noChangeArrowheads="1"/>
            </p:cNvSpPr>
            <p:nvPr/>
          </p:nvSpPr>
          <p:spPr bwMode="auto">
            <a:xfrm>
              <a:off x="1272688" y="2568094"/>
              <a:ext cx="1754208" cy="650247"/>
            </a:xfrm>
            <a:prstGeom prst="ellipse">
              <a:avLst/>
            </a:prstGeom>
            <a:gradFill>
              <a:gsLst>
                <a:gs pos="100000">
                  <a:srgbClr val="339900"/>
                </a:gs>
                <a:gs pos="0">
                  <a:srgbClr val="CCFF9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100" name="Oval 89"/>
            <p:cNvSpPr>
              <a:spLocks noChangeArrowheads="1"/>
            </p:cNvSpPr>
            <p:nvPr/>
          </p:nvSpPr>
          <p:spPr bwMode="auto">
            <a:xfrm>
              <a:off x="1452742" y="2724095"/>
              <a:ext cx="1394099" cy="295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101" name="Line 90"/>
            <p:cNvSpPr>
              <a:spLocks noChangeShapeType="1"/>
            </p:cNvSpPr>
            <p:nvPr/>
          </p:nvSpPr>
          <p:spPr bwMode="auto">
            <a:xfrm flipH="1">
              <a:off x="2803152" y="2824693"/>
              <a:ext cx="369377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02" name="Oval 91"/>
            <p:cNvSpPr>
              <a:spLocks noChangeArrowheads="1"/>
            </p:cNvSpPr>
            <p:nvPr/>
          </p:nvSpPr>
          <p:spPr bwMode="auto">
            <a:xfrm>
              <a:off x="1272688" y="2307120"/>
              <a:ext cx="1754208" cy="650247"/>
            </a:xfrm>
            <a:prstGeom prst="ellipse">
              <a:avLst/>
            </a:prstGeom>
            <a:gradFill>
              <a:gsLst>
                <a:gs pos="100000">
                  <a:srgbClr val="339900"/>
                </a:gs>
                <a:gs pos="0">
                  <a:srgbClr val="CCFF9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103" name="Oval 92"/>
            <p:cNvSpPr>
              <a:spLocks noChangeArrowheads="1"/>
            </p:cNvSpPr>
            <p:nvPr/>
          </p:nvSpPr>
          <p:spPr bwMode="auto">
            <a:xfrm>
              <a:off x="1452742" y="2484990"/>
              <a:ext cx="1394099" cy="295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104" name="Line 93"/>
            <p:cNvSpPr>
              <a:spLocks noChangeShapeType="1"/>
            </p:cNvSpPr>
            <p:nvPr/>
          </p:nvSpPr>
          <p:spPr bwMode="auto">
            <a:xfrm flipH="1">
              <a:off x="2808447" y="2428111"/>
              <a:ext cx="370701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05" name="Oval 94"/>
            <p:cNvSpPr>
              <a:spLocks noChangeArrowheads="1"/>
            </p:cNvSpPr>
            <p:nvPr/>
          </p:nvSpPr>
          <p:spPr bwMode="auto">
            <a:xfrm>
              <a:off x="1272688" y="2068015"/>
              <a:ext cx="1754208" cy="650247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107" name="Line 96"/>
            <p:cNvSpPr>
              <a:spLocks noChangeShapeType="1"/>
            </p:cNvSpPr>
            <p:nvPr/>
          </p:nvSpPr>
          <p:spPr bwMode="auto">
            <a:xfrm flipH="1">
              <a:off x="2852137" y="2388765"/>
              <a:ext cx="190646" cy="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08" name="Line 97"/>
            <p:cNvSpPr>
              <a:spLocks noChangeShapeType="1"/>
            </p:cNvSpPr>
            <p:nvPr/>
          </p:nvSpPr>
          <p:spPr bwMode="auto">
            <a:xfrm>
              <a:off x="2138538" y="2553661"/>
              <a:ext cx="0" cy="154543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09" name="Line 98"/>
            <p:cNvSpPr>
              <a:spLocks noChangeShapeType="1"/>
            </p:cNvSpPr>
            <p:nvPr/>
          </p:nvSpPr>
          <p:spPr bwMode="auto">
            <a:xfrm flipH="1">
              <a:off x="2538365" y="2113212"/>
              <a:ext cx="54281" cy="144337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10" name="Line 99"/>
            <p:cNvSpPr>
              <a:spLocks noChangeShapeType="1"/>
            </p:cNvSpPr>
            <p:nvPr/>
          </p:nvSpPr>
          <p:spPr bwMode="auto">
            <a:xfrm>
              <a:off x="2624421" y="2508317"/>
              <a:ext cx="68844" cy="123926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11" name="Line 100"/>
            <p:cNvSpPr>
              <a:spLocks noChangeShapeType="1"/>
            </p:cNvSpPr>
            <p:nvPr/>
          </p:nvSpPr>
          <p:spPr bwMode="auto">
            <a:xfrm>
              <a:off x="2400677" y="2543455"/>
              <a:ext cx="21183" cy="164749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12" name="Line 101"/>
            <p:cNvSpPr>
              <a:spLocks noChangeShapeType="1"/>
            </p:cNvSpPr>
            <p:nvPr/>
          </p:nvSpPr>
          <p:spPr bwMode="auto">
            <a:xfrm flipV="1">
              <a:off x="2302706" y="2074624"/>
              <a:ext cx="14563" cy="156001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13" name="Line 102"/>
            <p:cNvSpPr>
              <a:spLocks noChangeShapeType="1"/>
            </p:cNvSpPr>
            <p:nvPr/>
          </p:nvSpPr>
          <p:spPr bwMode="auto">
            <a:xfrm flipV="1">
              <a:off x="2729012" y="2180278"/>
              <a:ext cx="92675" cy="11372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14" name="Line 103"/>
            <p:cNvSpPr>
              <a:spLocks noChangeShapeType="1"/>
            </p:cNvSpPr>
            <p:nvPr/>
          </p:nvSpPr>
          <p:spPr bwMode="auto">
            <a:xfrm>
              <a:off x="2780912" y="2475319"/>
              <a:ext cx="117830" cy="7144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15" name="Oval 104"/>
            <p:cNvSpPr>
              <a:spLocks noChangeArrowheads="1"/>
            </p:cNvSpPr>
            <p:nvPr/>
          </p:nvSpPr>
          <p:spPr bwMode="auto">
            <a:xfrm>
              <a:off x="1452742" y="2244428"/>
              <a:ext cx="1394099" cy="2974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116" name="Line 105"/>
            <p:cNvSpPr>
              <a:spLocks noChangeShapeType="1"/>
            </p:cNvSpPr>
            <p:nvPr/>
          </p:nvSpPr>
          <p:spPr bwMode="auto">
            <a:xfrm flipH="1">
              <a:off x="1885668" y="2545836"/>
              <a:ext cx="30450" cy="164749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17" name="Line 106"/>
            <p:cNvSpPr>
              <a:spLocks noChangeShapeType="1"/>
            </p:cNvSpPr>
            <p:nvPr/>
          </p:nvSpPr>
          <p:spPr bwMode="auto">
            <a:xfrm flipH="1">
              <a:off x="1271887" y="2398971"/>
              <a:ext cx="172111" cy="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18" name="Line 107"/>
            <p:cNvSpPr>
              <a:spLocks noChangeShapeType="1"/>
            </p:cNvSpPr>
            <p:nvPr/>
          </p:nvSpPr>
          <p:spPr bwMode="auto">
            <a:xfrm flipH="1">
              <a:off x="1614262" y="2521586"/>
              <a:ext cx="79436" cy="123926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19" name="Line 108"/>
            <p:cNvSpPr>
              <a:spLocks noChangeShapeType="1"/>
            </p:cNvSpPr>
            <p:nvPr/>
          </p:nvSpPr>
          <p:spPr bwMode="auto">
            <a:xfrm>
              <a:off x="1724148" y="2113212"/>
              <a:ext cx="45014" cy="144337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20" name="Line 109"/>
            <p:cNvSpPr>
              <a:spLocks noChangeShapeType="1"/>
            </p:cNvSpPr>
            <p:nvPr/>
          </p:nvSpPr>
          <p:spPr bwMode="auto">
            <a:xfrm flipH="1" flipV="1">
              <a:off x="1493517" y="2182659"/>
              <a:ext cx="67520" cy="11372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21" name="Line 110"/>
            <p:cNvSpPr>
              <a:spLocks noChangeShapeType="1"/>
            </p:cNvSpPr>
            <p:nvPr/>
          </p:nvSpPr>
          <p:spPr bwMode="auto">
            <a:xfrm flipH="1" flipV="1">
              <a:off x="1984962" y="2084829"/>
              <a:ext cx="17211" cy="14579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22" name="Line 111"/>
            <p:cNvSpPr>
              <a:spLocks noChangeShapeType="1"/>
            </p:cNvSpPr>
            <p:nvPr/>
          </p:nvSpPr>
          <p:spPr bwMode="auto">
            <a:xfrm flipH="1">
              <a:off x="1419377" y="2483144"/>
              <a:ext cx="131069" cy="8164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23" name="Oval 112"/>
            <p:cNvSpPr>
              <a:spLocks noChangeArrowheads="1"/>
            </p:cNvSpPr>
            <p:nvPr/>
          </p:nvSpPr>
          <p:spPr bwMode="auto">
            <a:xfrm>
              <a:off x="2100144" y="2352316"/>
              <a:ext cx="78112" cy="61234"/>
            </a:xfrm>
            <a:prstGeom prst="ellipse">
              <a:avLst/>
            </a:prstGeom>
            <a:solidFill>
              <a:srgbClr val="11576A"/>
            </a:solidFill>
            <a:ln w="12700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124" name="Line 113"/>
            <p:cNvSpPr>
              <a:spLocks noChangeShapeType="1"/>
            </p:cNvSpPr>
            <p:nvPr/>
          </p:nvSpPr>
          <p:spPr bwMode="auto">
            <a:xfrm>
              <a:off x="2142510" y="1923678"/>
              <a:ext cx="0" cy="440302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25" name="Line 114"/>
            <p:cNvSpPr>
              <a:spLocks noChangeShapeType="1"/>
            </p:cNvSpPr>
            <p:nvPr/>
          </p:nvSpPr>
          <p:spPr bwMode="auto">
            <a:xfrm flipH="1">
              <a:off x="2808447" y="2314390"/>
              <a:ext cx="370701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26" name="Line 115"/>
            <p:cNvSpPr>
              <a:spLocks noChangeShapeType="1"/>
            </p:cNvSpPr>
            <p:nvPr/>
          </p:nvSpPr>
          <p:spPr bwMode="auto">
            <a:xfrm>
              <a:off x="2826982" y="2327531"/>
              <a:ext cx="0" cy="37907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27" name="Line 116"/>
            <p:cNvSpPr>
              <a:spLocks noChangeShapeType="1"/>
            </p:cNvSpPr>
            <p:nvPr/>
          </p:nvSpPr>
          <p:spPr bwMode="auto">
            <a:xfrm flipH="1">
              <a:off x="2808447" y="2970489"/>
              <a:ext cx="370701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28" name="Line 117"/>
            <p:cNvSpPr>
              <a:spLocks noChangeShapeType="1"/>
            </p:cNvSpPr>
            <p:nvPr/>
          </p:nvSpPr>
          <p:spPr bwMode="auto">
            <a:xfrm flipH="1">
              <a:off x="2808447" y="2709496"/>
              <a:ext cx="370701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29" name="Line 118"/>
            <p:cNvSpPr>
              <a:spLocks noChangeShapeType="1"/>
            </p:cNvSpPr>
            <p:nvPr/>
          </p:nvSpPr>
          <p:spPr bwMode="auto">
            <a:xfrm>
              <a:off x="2826982" y="2713889"/>
              <a:ext cx="0" cy="36449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30" name="Line 119"/>
            <p:cNvSpPr>
              <a:spLocks noChangeShapeType="1"/>
            </p:cNvSpPr>
            <p:nvPr/>
          </p:nvSpPr>
          <p:spPr bwMode="auto">
            <a:xfrm>
              <a:off x="2826982" y="2963199"/>
              <a:ext cx="0" cy="36449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32" name="Line 121"/>
            <p:cNvSpPr>
              <a:spLocks noChangeShapeType="1"/>
            </p:cNvSpPr>
            <p:nvPr/>
          </p:nvSpPr>
          <p:spPr bwMode="auto">
            <a:xfrm>
              <a:off x="3165909" y="2356770"/>
              <a:ext cx="0" cy="114741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sp>
        <p:nvSpPr>
          <p:cNvPr id="8" name="标题 1"/>
          <p:cNvSpPr txBox="1">
            <a:spLocks/>
          </p:cNvSpPr>
          <p:nvPr/>
        </p:nvSpPr>
        <p:spPr>
          <a:xfrm>
            <a:off x="571461" y="303571"/>
            <a:ext cx="10972800" cy="67784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ctr">
              <a:spcBef>
                <a:spcPct val="0"/>
              </a:spcBef>
            </a:pPr>
            <a:endParaRPr lang="zh-CN" altLang="en-US" sz="4000" dirty="0">
              <a:cs typeface="+mj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865087" y="3513131"/>
            <a:ext cx="1534821" cy="3231595"/>
            <a:chOff x="829171" y="2279158"/>
            <a:chExt cx="1151116" cy="2423696"/>
          </a:xfrm>
        </p:grpSpPr>
        <p:sp>
          <p:nvSpPr>
            <p:cNvPr id="106" name="Freeform 95"/>
            <p:cNvSpPr>
              <a:spLocks/>
            </p:cNvSpPr>
            <p:nvPr/>
          </p:nvSpPr>
          <p:spPr bwMode="auto">
            <a:xfrm>
              <a:off x="1620881" y="2523819"/>
              <a:ext cx="293913" cy="165600"/>
            </a:xfrm>
            <a:custGeom>
              <a:avLst/>
              <a:gdLst>
                <a:gd name="T0" fmla="*/ 56 w 222"/>
                <a:gd name="T1" fmla="*/ 0 h 113"/>
                <a:gd name="T2" fmla="*/ 0 w 222"/>
                <a:gd name="T3" fmla="*/ 83 h 113"/>
                <a:gd name="T4" fmla="*/ 201 w 222"/>
                <a:gd name="T5" fmla="*/ 112 h 113"/>
                <a:gd name="T6" fmla="*/ 221 w 222"/>
                <a:gd name="T7" fmla="*/ 16 h 113"/>
                <a:gd name="T8" fmla="*/ 56 w 222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2"/>
                <a:gd name="T16" fmla="*/ 0 h 113"/>
                <a:gd name="T17" fmla="*/ 222 w 222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2" h="113">
                  <a:moveTo>
                    <a:pt x="56" y="0"/>
                  </a:moveTo>
                  <a:lnTo>
                    <a:pt x="0" y="83"/>
                  </a:lnTo>
                  <a:lnTo>
                    <a:pt x="201" y="112"/>
                  </a:lnTo>
                  <a:lnTo>
                    <a:pt x="221" y="16"/>
                  </a:lnTo>
                  <a:lnTo>
                    <a:pt x="56" y="0"/>
                  </a:lnTo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31" name="Rectangle 120"/>
            <p:cNvSpPr>
              <a:spLocks noChangeArrowheads="1"/>
            </p:cNvSpPr>
            <p:nvPr/>
          </p:nvSpPr>
          <p:spPr bwMode="auto">
            <a:xfrm>
              <a:off x="1707377" y="2279158"/>
              <a:ext cx="272910" cy="274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pPr eaLnBrk="1" hangingPunct="1">
                <a:buFont typeface="Monotype Sorts" charset="0"/>
                <a:buNone/>
              </a:pPr>
              <a:r>
                <a:rPr lang="en-US" altLang="zh-CN" sz="1600" b="1" dirty="0">
                  <a:solidFill>
                    <a:srgbClr val="11576A"/>
                  </a:solidFill>
                  <a:latin typeface="+mn-ea"/>
                  <a:cs typeface="宋体" charset="0"/>
                </a:rPr>
                <a:t>x</a:t>
              </a:r>
            </a:p>
          </p:txBody>
        </p:sp>
        <p:sp>
          <p:nvSpPr>
            <p:cNvPr id="89" name="Line 77"/>
            <p:cNvSpPr>
              <a:spLocks noChangeShapeType="1"/>
            </p:cNvSpPr>
            <p:nvPr/>
          </p:nvSpPr>
          <p:spPr bwMode="auto">
            <a:xfrm flipH="1">
              <a:off x="829171" y="2706315"/>
              <a:ext cx="736600" cy="1244600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90" name="Line 78"/>
            <p:cNvSpPr>
              <a:spLocks noChangeShapeType="1"/>
            </p:cNvSpPr>
            <p:nvPr/>
          </p:nvSpPr>
          <p:spPr bwMode="auto">
            <a:xfrm>
              <a:off x="1902320" y="2744415"/>
              <a:ext cx="77565" cy="1190927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91" name="Rectangle 79"/>
            <p:cNvSpPr>
              <a:spLocks noChangeArrowheads="1"/>
            </p:cNvSpPr>
            <p:nvPr/>
          </p:nvSpPr>
          <p:spPr bwMode="auto">
            <a:xfrm>
              <a:off x="853473" y="3968807"/>
              <a:ext cx="1121942" cy="734047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1999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latin typeface="+mn-ea"/>
                  <a:cs typeface="宋体" charset="0"/>
                </a:rPr>
                <a:t>0 1 1 0 0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latin typeface="+mn-ea"/>
                  <a:cs typeface="宋体" charset="0"/>
                </a:rPr>
                <a:t>1 1 1 0 1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latin typeface="+mn-ea"/>
                  <a:cs typeface="宋体" charset="0"/>
                </a:rPr>
                <a:t>0 1 0 1 1</a:t>
              </a:r>
            </a:p>
          </p:txBody>
        </p:sp>
      </p:grpSp>
      <p:sp>
        <p:nvSpPr>
          <p:cNvPr id="94" name="Text Box 82"/>
          <p:cNvSpPr txBox="1">
            <a:spLocks noChangeArrowheads="1"/>
          </p:cNvSpPr>
          <p:nvPr/>
        </p:nvSpPr>
        <p:spPr bwMode="auto">
          <a:xfrm>
            <a:off x="4622974" y="6009408"/>
            <a:ext cx="1208985" cy="46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>
              <a:defRPr sz="2000">
                <a:solidFill>
                  <a:schemeClr val="folHlink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>
              <a:lnSpc>
                <a:spcPct val="90000"/>
              </a:lnSpc>
              <a:buFont typeface="Monotype Sorts" charset="0"/>
              <a:buNone/>
            </a:pP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主磁盘</a:t>
            </a:r>
            <a:endParaRPr lang="en-US" altLang="zh-CN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5" name="Text Box 83"/>
          <p:cNvSpPr txBox="1">
            <a:spLocks noChangeArrowheads="1"/>
          </p:cNvSpPr>
          <p:nvPr/>
        </p:nvSpPr>
        <p:spPr bwMode="auto">
          <a:xfrm>
            <a:off x="8154637" y="6032868"/>
            <a:ext cx="1550424" cy="46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>
              <a:defRPr sz="2000">
                <a:solidFill>
                  <a:schemeClr val="folHlink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>
              <a:lnSpc>
                <a:spcPct val="90000"/>
              </a:lnSpc>
              <a:buFont typeface="Monotype Sorts" charset="0"/>
              <a:buNone/>
            </a:pP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镜像磁盘</a:t>
            </a:r>
            <a:endParaRPr lang="en-US" altLang="zh-CN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415599" y="3554721"/>
            <a:ext cx="1533130" cy="3198074"/>
            <a:chOff x="3492054" y="2310351"/>
            <a:chExt cx="1149847" cy="2398556"/>
          </a:xfrm>
        </p:grpSpPr>
        <p:grpSp>
          <p:nvGrpSpPr>
            <p:cNvPr id="5" name="组合 4"/>
            <p:cNvGrpSpPr/>
            <p:nvPr/>
          </p:nvGrpSpPr>
          <p:grpSpPr>
            <a:xfrm>
              <a:off x="3492054" y="2541414"/>
              <a:ext cx="1149847" cy="2167493"/>
              <a:chOff x="3492054" y="2541414"/>
              <a:chExt cx="1149847" cy="2167493"/>
            </a:xfrm>
          </p:grpSpPr>
          <p:sp>
            <p:nvSpPr>
              <p:cNvPr id="143" name="Freeform 95"/>
              <p:cNvSpPr>
                <a:spLocks/>
              </p:cNvSpPr>
              <p:nvPr/>
            </p:nvSpPr>
            <p:spPr bwMode="auto">
              <a:xfrm>
                <a:off x="4305358" y="2541414"/>
                <a:ext cx="293913" cy="165600"/>
              </a:xfrm>
              <a:custGeom>
                <a:avLst/>
                <a:gdLst>
                  <a:gd name="T0" fmla="*/ 56 w 222"/>
                  <a:gd name="T1" fmla="*/ 0 h 113"/>
                  <a:gd name="T2" fmla="*/ 0 w 222"/>
                  <a:gd name="T3" fmla="*/ 83 h 113"/>
                  <a:gd name="T4" fmla="*/ 201 w 222"/>
                  <a:gd name="T5" fmla="*/ 112 h 113"/>
                  <a:gd name="T6" fmla="*/ 221 w 222"/>
                  <a:gd name="T7" fmla="*/ 16 h 113"/>
                  <a:gd name="T8" fmla="*/ 56 w 222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2"/>
                  <a:gd name="T16" fmla="*/ 0 h 113"/>
                  <a:gd name="T17" fmla="*/ 222 w 222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2" h="113">
                    <a:moveTo>
                      <a:pt x="56" y="0"/>
                    </a:moveTo>
                    <a:lnTo>
                      <a:pt x="0" y="83"/>
                    </a:lnTo>
                    <a:lnTo>
                      <a:pt x="201" y="112"/>
                    </a:lnTo>
                    <a:lnTo>
                      <a:pt x="221" y="16"/>
                    </a:lnTo>
                    <a:lnTo>
                      <a:pt x="56" y="0"/>
                    </a:lnTo>
                  </a:path>
                </a:pathLst>
              </a:custGeom>
              <a:gradFill>
                <a:gsLst>
                  <a:gs pos="100000">
                    <a:srgbClr val="005072"/>
                  </a:gs>
                  <a:gs pos="0">
                    <a:srgbClr val="0093DD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1" name="Rectangle 2"/>
              <p:cNvSpPr>
                <a:spLocks noChangeArrowheads="1"/>
              </p:cNvSpPr>
              <p:nvPr/>
            </p:nvSpPr>
            <p:spPr bwMode="auto">
              <a:xfrm>
                <a:off x="3492054" y="3974860"/>
                <a:ext cx="1121941" cy="734047"/>
              </a:xfrm>
              <a:prstGeom prst="rect">
                <a:avLst/>
              </a:prstGeom>
              <a:gradFill>
                <a:gsLst>
                  <a:gs pos="100000">
                    <a:srgbClr val="005072"/>
                  </a:gs>
                  <a:gs pos="0">
                    <a:srgbClr val="0093DD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  <a:miter lim="800000"/>
                <a:headEnd/>
                <a:tailEnd/>
              </a:ln>
              <a:effectLst>
                <a:outerShdw blurRad="63500" dist="107763" dir="2700000" algn="ctr" rotWithShape="0">
                  <a:schemeClr val="bg2">
                    <a:alpha val="71999"/>
                  </a:schemeClr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+mn-ea"/>
                    <a:cs typeface="宋体" charset="0"/>
                  </a:rPr>
                  <a:t>0 1 1 0 0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+mn-ea"/>
                    <a:cs typeface="宋体" charset="0"/>
                  </a:rPr>
                  <a:t>1 1 1 0 1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+mn-ea"/>
                    <a:cs typeface="宋体" charset="0"/>
                  </a:rPr>
                  <a:t>0 1 0 1 1</a:t>
                </a:r>
              </a:p>
            </p:txBody>
          </p:sp>
          <p:sp>
            <p:nvSpPr>
              <p:cNvPr id="92" name="Line 80"/>
              <p:cNvSpPr>
                <a:spLocks noChangeShapeType="1"/>
              </p:cNvSpPr>
              <p:nvPr/>
            </p:nvSpPr>
            <p:spPr bwMode="auto">
              <a:xfrm flipH="1">
                <a:off x="3493640" y="2656793"/>
                <a:ext cx="788221" cy="1311717"/>
              </a:xfrm>
              <a:prstGeom prst="line">
                <a:avLst/>
              </a:prstGeom>
              <a:noFill/>
              <a:ln w="38100">
                <a:solidFill>
                  <a:srgbClr val="00206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93" name="Line 81"/>
              <p:cNvSpPr>
                <a:spLocks noChangeShapeType="1"/>
              </p:cNvSpPr>
              <p:nvPr/>
            </p:nvSpPr>
            <p:spPr bwMode="auto">
              <a:xfrm>
                <a:off x="4566790" y="2762010"/>
                <a:ext cx="75111" cy="1190927"/>
              </a:xfrm>
              <a:prstGeom prst="line">
                <a:avLst/>
              </a:prstGeom>
              <a:noFill/>
              <a:ln w="38100">
                <a:solidFill>
                  <a:srgbClr val="00206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sp>
          <p:nvSpPr>
            <p:cNvPr id="172" name="Rectangle 120"/>
            <p:cNvSpPr>
              <a:spLocks noChangeArrowheads="1"/>
            </p:cNvSpPr>
            <p:nvPr/>
          </p:nvSpPr>
          <p:spPr bwMode="auto">
            <a:xfrm>
              <a:off x="4368907" y="2310351"/>
              <a:ext cx="272910" cy="274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pPr eaLnBrk="1" hangingPunct="1">
                <a:buFont typeface="Monotype Sorts" charset="0"/>
                <a:buNone/>
              </a:pPr>
              <a:r>
                <a:rPr lang="en-US" altLang="zh-CN" sz="1600" b="1" dirty="0">
                  <a:solidFill>
                    <a:srgbClr val="11576A"/>
                  </a:solidFill>
                  <a:latin typeface="+mn-ea"/>
                  <a:cs typeface="宋体" charset="0"/>
                </a:rPr>
                <a:t>x</a:t>
              </a:r>
            </a:p>
          </p:txBody>
        </p:sp>
      </p:grpSp>
      <p:sp>
        <p:nvSpPr>
          <p:cNvPr id="19" name="内容占位符 18">
            <a:extLst>
              <a:ext uri="{FF2B5EF4-FFF2-40B4-BE49-F238E27FC236}">
                <a16:creationId xmlns:a16="http://schemas.microsoft.com/office/drawing/2014/main" id="{CD714547-D9CA-48C0-9F05-CC9CB32B767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403496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RAID-1: </a:t>
            </a:r>
            <a:r>
              <a:rPr lang="zh-CN" altLang="en-US" dirty="0"/>
              <a:t>磁盘镜像</a:t>
            </a:r>
          </a:p>
        </p:txBody>
      </p:sp>
      <p:sp>
        <p:nvSpPr>
          <p:cNvPr id="133" name="文本占位符 1">
            <a:extLst>
              <a:ext uri="{FF2B5EF4-FFF2-40B4-BE49-F238E27FC236}">
                <a16:creationId xmlns:a16="http://schemas.microsoft.com/office/drawing/2014/main" id="{90EDA2E6-BD31-4F34-9C83-D1DC37EEF8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168" name="文本占位符 2">
            <a:extLst>
              <a:ext uri="{FF2B5EF4-FFF2-40B4-BE49-F238E27FC236}">
                <a16:creationId xmlns:a16="http://schemas.microsoft.com/office/drawing/2014/main" id="{6FCBAA62-C1BB-4EA1-908F-20D94AAFE1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173" name="文本占位符 3">
            <a:extLst>
              <a:ext uri="{FF2B5EF4-FFF2-40B4-BE49-F238E27FC236}">
                <a16:creationId xmlns:a16="http://schemas.microsoft.com/office/drawing/2014/main" id="{3C001D59-B6E5-4845-B39E-2A2654DD76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174" name="文本占位符 4">
            <a:extLst>
              <a:ext uri="{FF2B5EF4-FFF2-40B4-BE49-F238E27FC236}">
                <a16:creationId xmlns:a16="http://schemas.microsoft.com/office/drawing/2014/main" id="{CCBABA17-274E-4F29-8A49-FF009E87E9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磁盘结构</a:t>
            </a:r>
          </a:p>
        </p:txBody>
      </p:sp>
      <p:sp>
        <p:nvSpPr>
          <p:cNvPr id="175" name="文本占位符 5">
            <a:extLst>
              <a:ext uri="{FF2B5EF4-FFF2-40B4-BE49-F238E27FC236}">
                <a16:creationId xmlns:a16="http://schemas.microsoft.com/office/drawing/2014/main" id="{E401D962-E724-43B3-BE9A-0E2C195E2A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磁盘调度算法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C61A400-E811-4722-83BC-0FA1F3F3C217}"/>
              </a:ext>
            </a:extLst>
          </p:cNvPr>
          <p:cNvSpPr txBox="1"/>
          <p:nvPr/>
        </p:nvSpPr>
        <p:spPr>
          <a:xfrm>
            <a:off x="1552027" y="1657825"/>
            <a:ext cx="5917004" cy="1133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向两个磁盘写入，从任何一个读取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可靠性成倍增长，读取性能线性增加</a:t>
            </a:r>
          </a:p>
        </p:txBody>
      </p:sp>
    </p:spTree>
    <p:extLst>
      <p:ext uri="{BB962C8B-B14F-4D97-AF65-F5344CB8AC3E}">
        <p14:creationId xmlns:p14="http://schemas.microsoft.com/office/powerpoint/2010/main" val="20453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571461" y="303571"/>
            <a:ext cx="10972800" cy="67784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ctr">
              <a:spcBef>
                <a:spcPct val="0"/>
              </a:spcBef>
            </a:pPr>
            <a:endParaRPr lang="zh-CN" altLang="en-US" sz="4000" dirty="0">
              <a:cs typeface="+mj-cs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78205" y="2955806"/>
            <a:ext cx="10191455" cy="1964956"/>
            <a:chOff x="323528" y="1851670"/>
            <a:chExt cx="7643591" cy="1473717"/>
          </a:xfrm>
        </p:grpSpPr>
        <p:sp>
          <p:nvSpPr>
            <p:cNvPr id="333" name="Line 86"/>
            <p:cNvSpPr>
              <a:spLocks noChangeShapeType="1"/>
            </p:cNvSpPr>
            <p:nvPr/>
          </p:nvSpPr>
          <p:spPr bwMode="auto">
            <a:xfrm>
              <a:off x="7229232" y="2917027"/>
              <a:ext cx="0" cy="40836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34" name="Line 87"/>
            <p:cNvSpPr>
              <a:spLocks noChangeShapeType="1"/>
            </p:cNvSpPr>
            <p:nvPr/>
          </p:nvSpPr>
          <p:spPr bwMode="auto">
            <a:xfrm flipH="1">
              <a:off x="7700504" y="3025579"/>
              <a:ext cx="261922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35" name="Oval 88"/>
            <p:cNvSpPr>
              <a:spLocks noChangeArrowheads="1"/>
            </p:cNvSpPr>
            <p:nvPr/>
          </p:nvSpPr>
          <p:spPr bwMode="auto">
            <a:xfrm>
              <a:off x="6615265" y="2665809"/>
              <a:ext cx="1243893" cy="461084"/>
            </a:xfrm>
            <a:prstGeom prst="ellipse">
              <a:avLst/>
            </a:prstGeom>
            <a:gradFill>
              <a:gsLst>
                <a:gs pos="100000">
                  <a:srgbClr val="339900"/>
                </a:gs>
                <a:gs pos="0">
                  <a:srgbClr val="CCFF9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36" name="Oval 89"/>
            <p:cNvSpPr>
              <a:spLocks noChangeArrowheads="1"/>
            </p:cNvSpPr>
            <p:nvPr/>
          </p:nvSpPr>
          <p:spPr bwMode="auto">
            <a:xfrm>
              <a:off x="6742940" y="2776428"/>
              <a:ext cx="988543" cy="20986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37" name="Line 90"/>
            <p:cNvSpPr>
              <a:spLocks noChangeShapeType="1"/>
            </p:cNvSpPr>
            <p:nvPr/>
          </p:nvSpPr>
          <p:spPr bwMode="auto">
            <a:xfrm flipH="1">
              <a:off x="7700504" y="2847761"/>
              <a:ext cx="261922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38" name="Oval 91"/>
            <p:cNvSpPr>
              <a:spLocks noChangeArrowheads="1"/>
            </p:cNvSpPr>
            <p:nvPr/>
          </p:nvSpPr>
          <p:spPr bwMode="auto">
            <a:xfrm>
              <a:off x="6615265" y="2480755"/>
              <a:ext cx="1243893" cy="461084"/>
            </a:xfrm>
            <a:prstGeom prst="ellipse">
              <a:avLst/>
            </a:prstGeom>
            <a:gradFill>
              <a:gsLst>
                <a:gs pos="100000">
                  <a:srgbClr val="339900"/>
                </a:gs>
                <a:gs pos="0">
                  <a:srgbClr val="CCFF9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39" name="Oval 92"/>
            <p:cNvSpPr>
              <a:spLocks noChangeArrowheads="1"/>
            </p:cNvSpPr>
            <p:nvPr/>
          </p:nvSpPr>
          <p:spPr bwMode="auto">
            <a:xfrm>
              <a:off x="6742940" y="2606881"/>
              <a:ext cx="988543" cy="20986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40" name="Line 93"/>
            <p:cNvSpPr>
              <a:spLocks noChangeShapeType="1"/>
            </p:cNvSpPr>
            <p:nvPr/>
          </p:nvSpPr>
          <p:spPr bwMode="auto">
            <a:xfrm flipH="1">
              <a:off x="7704258" y="2566549"/>
              <a:ext cx="262861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41" name="Oval 94"/>
            <p:cNvSpPr>
              <a:spLocks noChangeArrowheads="1"/>
            </p:cNvSpPr>
            <p:nvPr/>
          </p:nvSpPr>
          <p:spPr bwMode="auto">
            <a:xfrm>
              <a:off x="6615265" y="2311208"/>
              <a:ext cx="1243893" cy="461084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43" name="Line 96"/>
            <p:cNvSpPr>
              <a:spLocks noChangeShapeType="1"/>
            </p:cNvSpPr>
            <p:nvPr/>
          </p:nvSpPr>
          <p:spPr bwMode="auto">
            <a:xfrm flipH="1">
              <a:off x="7735238" y="2538649"/>
              <a:ext cx="135185" cy="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44" name="Line 97"/>
            <p:cNvSpPr>
              <a:spLocks noChangeShapeType="1"/>
            </p:cNvSpPr>
            <p:nvPr/>
          </p:nvSpPr>
          <p:spPr bwMode="auto">
            <a:xfrm>
              <a:off x="7229232" y="2655575"/>
              <a:ext cx="0" cy="10958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45" name="Line 98"/>
            <p:cNvSpPr>
              <a:spLocks noChangeShapeType="1"/>
            </p:cNvSpPr>
            <p:nvPr/>
          </p:nvSpPr>
          <p:spPr bwMode="auto">
            <a:xfrm flipH="1">
              <a:off x="7512745" y="2343257"/>
              <a:ext cx="38490" cy="102348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46" name="Line 99"/>
            <p:cNvSpPr>
              <a:spLocks noChangeShapeType="1"/>
            </p:cNvSpPr>
            <p:nvPr/>
          </p:nvSpPr>
          <p:spPr bwMode="auto">
            <a:xfrm>
              <a:off x="7573767" y="2623422"/>
              <a:ext cx="48817" cy="8787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47" name="Line 100"/>
            <p:cNvSpPr>
              <a:spLocks noChangeShapeType="1"/>
            </p:cNvSpPr>
            <p:nvPr/>
          </p:nvSpPr>
          <p:spPr bwMode="auto">
            <a:xfrm>
              <a:off x="7415112" y="2648338"/>
              <a:ext cx="15021" cy="116822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48" name="Line 101"/>
            <p:cNvSpPr>
              <a:spLocks noChangeShapeType="1"/>
            </p:cNvSpPr>
            <p:nvPr/>
          </p:nvSpPr>
          <p:spPr bwMode="auto">
            <a:xfrm flipV="1">
              <a:off x="7345642" y="2315894"/>
              <a:ext cx="10326" cy="110619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49" name="Line 102"/>
            <p:cNvSpPr>
              <a:spLocks noChangeShapeType="1"/>
            </p:cNvSpPr>
            <p:nvPr/>
          </p:nvSpPr>
          <p:spPr bwMode="auto">
            <a:xfrm flipV="1">
              <a:off x="7647932" y="2390813"/>
              <a:ext cx="65715" cy="80638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50" name="Line 103"/>
            <p:cNvSpPr>
              <a:spLocks noChangeShapeType="1"/>
            </p:cNvSpPr>
            <p:nvPr/>
          </p:nvSpPr>
          <p:spPr bwMode="auto">
            <a:xfrm>
              <a:off x="7684733" y="2600023"/>
              <a:ext cx="83552" cy="50657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51" name="Oval 104"/>
            <p:cNvSpPr>
              <a:spLocks noChangeArrowheads="1"/>
            </p:cNvSpPr>
            <p:nvPr/>
          </p:nvSpPr>
          <p:spPr bwMode="auto">
            <a:xfrm>
              <a:off x="6742940" y="2436301"/>
              <a:ext cx="988543" cy="210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52" name="Line 105"/>
            <p:cNvSpPr>
              <a:spLocks noChangeShapeType="1"/>
            </p:cNvSpPr>
            <p:nvPr/>
          </p:nvSpPr>
          <p:spPr bwMode="auto">
            <a:xfrm flipH="1">
              <a:off x="7049924" y="2650026"/>
              <a:ext cx="21592" cy="116822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53" name="Line 106"/>
            <p:cNvSpPr>
              <a:spLocks noChangeShapeType="1"/>
            </p:cNvSpPr>
            <p:nvPr/>
          </p:nvSpPr>
          <p:spPr bwMode="auto">
            <a:xfrm flipH="1">
              <a:off x="6614697" y="2545886"/>
              <a:ext cx="122042" cy="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54" name="Line 107"/>
            <p:cNvSpPr>
              <a:spLocks noChangeShapeType="1"/>
            </p:cNvSpPr>
            <p:nvPr/>
          </p:nvSpPr>
          <p:spPr bwMode="auto">
            <a:xfrm flipH="1">
              <a:off x="6857472" y="2632831"/>
              <a:ext cx="56327" cy="8787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55" name="Line 108"/>
            <p:cNvSpPr>
              <a:spLocks noChangeShapeType="1"/>
            </p:cNvSpPr>
            <p:nvPr/>
          </p:nvSpPr>
          <p:spPr bwMode="auto">
            <a:xfrm>
              <a:off x="6935391" y="2343257"/>
              <a:ext cx="31919" cy="102348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56" name="Line 109"/>
            <p:cNvSpPr>
              <a:spLocks noChangeShapeType="1"/>
            </p:cNvSpPr>
            <p:nvPr/>
          </p:nvSpPr>
          <p:spPr bwMode="auto">
            <a:xfrm flipH="1" flipV="1">
              <a:off x="6771853" y="2392501"/>
              <a:ext cx="47878" cy="80638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57" name="Line 110"/>
            <p:cNvSpPr>
              <a:spLocks noChangeShapeType="1"/>
            </p:cNvSpPr>
            <p:nvPr/>
          </p:nvSpPr>
          <p:spPr bwMode="auto">
            <a:xfrm flipH="1" flipV="1">
              <a:off x="7120332" y="2323131"/>
              <a:ext cx="12204" cy="103382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58" name="Line 111"/>
            <p:cNvSpPr>
              <a:spLocks noChangeShapeType="1"/>
            </p:cNvSpPr>
            <p:nvPr/>
          </p:nvSpPr>
          <p:spPr bwMode="auto">
            <a:xfrm flipH="1">
              <a:off x="6719281" y="2605572"/>
              <a:ext cx="92940" cy="57894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59" name="Oval 112"/>
            <p:cNvSpPr>
              <a:spLocks noChangeArrowheads="1"/>
            </p:cNvSpPr>
            <p:nvPr/>
          </p:nvSpPr>
          <p:spPr bwMode="auto">
            <a:xfrm>
              <a:off x="7202007" y="2512803"/>
              <a:ext cx="55389" cy="43420"/>
            </a:xfrm>
            <a:prstGeom prst="ellipse">
              <a:avLst/>
            </a:prstGeom>
            <a:solidFill>
              <a:srgbClr val="11576A"/>
            </a:solidFill>
            <a:ln w="12700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60" name="Line 113"/>
            <p:cNvSpPr>
              <a:spLocks noChangeShapeType="1"/>
            </p:cNvSpPr>
            <p:nvPr/>
          </p:nvSpPr>
          <p:spPr bwMode="auto">
            <a:xfrm>
              <a:off x="7232048" y="2208860"/>
              <a:ext cx="0" cy="312214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61" name="Line 114"/>
            <p:cNvSpPr>
              <a:spLocks noChangeShapeType="1"/>
            </p:cNvSpPr>
            <p:nvPr/>
          </p:nvSpPr>
          <p:spPr bwMode="auto">
            <a:xfrm flipH="1">
              <a:off x="7704258" y="2485910"/>
              <a:ext cx="262861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62" name="Line 115"/>
            <p:cNvSpPr>
              <a:spLocks noChangeShapeType="1"/>
            </p:cNvSpPr>
            <p:nvPr/>
          </p:nvSpPr>
          <p:spPr bwMode="auto">
            <a:xfrm>
              <a:off x="7717401" y="2495228"/>
              <a:ext cx="0" cy="26879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63" name="Line 116"/>
            <p:cNvSpPr>
              <a:spLocks noChangeShapeType="1"/>
            </p:cNvSpPr>
            <p:nvPr/>
          </p:nvSpPr>
          <p:spPr bwMode="auto">
            <a:xfrm flipH="1">
              <a:off x="7698314" y="2947045"/>
              <a:ext cx="262861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64" name="Line 117"/>
            <p:cNvSpPr>
              <a:spLocks noChangeShapeType="1"/>
            </p:cNvSpPr>
            <p:nvPr/>
          </p:nvSpPr>
          <p:spPr bwMode="auto">
            <a:xfrm flipH="1">
              <a:off x="7704258" y="2766076"/>
              <a:ext cx="262861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65" name="Line 118"/>
            <p:cNvSpPr>
              <a:spLocks noChangeShapeType="1"/>
            </p:cNvSpPr>
            <p:nvPr/>
          </p:nvSpPr>
          <p:spPr bwMode="auto">
            <a:xfrm>
              <a:off x="7717401" y="2769191"/>
              <a:ext cx="0" cy="25846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66" name="Line 119"/>
            <p:cNvSpPr>
              <a:spLocks noChangeShapeType="1"/>
            </p:cNvSpPr>
            <p:nvPr/>
          </p:nvSpPr>
          <p:spPr bwMode="auto">
            <a:xfrm>
              <a:off x="7717401" y="2945975"/>
              <a:ext cx="0" cy="25846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68" name="Line 121"/>
            <p:cNvSpPr>
              <a:spLocks noChangeShapeType="1"/>
            </p:cNvSpPr>
            <p:nvPr/>
          </p:nvSpPr>
          <p:spPr bwMode="auto">
            <a:xfrm>
              <a:off x="7961175" y="2452693"/>
              <a:ext cx="0" cy="813618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70" name="Line 86"/>
            <p:cNvSpPr>
              <a:spLocks noChangeShapeType="1"/>
            </p:cNvSpPr>
            <p:nvPr/>
          </p:nvSpPr>
          <p:spPr bwMode="auto">
            <a:xfrm>
              <a:off x="5676646" y="2917027"/>
              <a:ext cx="0" cy="40836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71" name="Line 87"/>
            <p:cNvSpPr>
              <a:spLocks noChangeShapeType="1"/>
            </p:cNvSpPr>
            <p:nvPr/>
          </p:nvSpPr>
          <p:spPr bwMode="auto">
            <a:xfrm flipH="1">
              <a:off x="6147918" y="3025579"/>
              <a:ext cx="261922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72" name="Oval 88"/>
            <p:cNvSpPr>
              <a:spLocks noChangeArrowheads="1"/>
            </p:cNvSpPr>
            <p:nvPr/>
          </p:nvSpPr>
          <p:spPr bwMode="auto">
            <a:xfrm>
              <a:off x="5062679" y="2665809"/>
              <a:ext cx="1243893" cy="461084"/>
            </a:xfrm>
            <a:prstGeom prst="ellipse">
              <a:avLst/>
            </a:prstGeom>
            <a:gradFill>
              <a:gsLst>
                <a:gs pos="100000">
                  <a:srgbClr val="339900"/>
                </a:gs>
                <a:gs pos="0">
                  <a:srgbClr val="CCFF9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73" name="Oval 89"/>
            <p:cNvSpPr>
              <a:spLocks noChangeArrowheads="1"/>
            </p:cNvSpPr>
            <p:nvPr/>
          </p:nvSpPr>
          <p:spPr bwMode="auto">
            <a:xfrm>
              <a:off x="5190354" y="2776428"/>
              <a:ext cx="988543" cy="20986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74" name="Line 90"/>
            <p:cNvSpPr>
              <a:spLocks noChangeShapeType="1"/>
            </p:cNvSpPr>
            <p:nvPr/>
          </p:nvSpPr>
          <p:spPr bwMode="auto">
            <a:xfrm flipH="1">
              <a:off x="6147918" y="2847761"/>
              <a:ext cx="261922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75" name="Oval 91"/>
            <p:cNvSpPr>
              <a:spLocks noChangeArrowheads="1"/>
            </p:cNvSpPr>
            <p:nvPr/>
          </p:nvSpPr>
          <p:spPr bwMode="auto">
            <a:xfrm>
              <a:off x="5062679" y="2480755"/>
              <a:ext cx="1243893" cy="461084"/>
            </a:xfrm>
            <a:prstGeom prst="ellipse">
              <a:avLst/>
            </a:prstGeom>
            <a:gradFill>
              <a:gsLst>
                <a:gs pos="100000">
                  <a:srgbClr val="339900"/>
                </a:gs>
                <a:gs pos="0">
                  <a:srgbClr val="CCFF9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76" name="Oval 92"/>
            <p:cNvSpPr>
              <a:spLocks noChangeArrowheads="1"/>
            </p:cNvSpPr>
            <p:nvPr/>
          </p:nvSpPr>
          <p:spPr bwMode="auto">
            <a:xfrm>
              <a:off x="5190354" y="2606881"/>
              <a:ext cx="988543" cy="20986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77" name="Line 93"/>
            <p:cNvSpPr>
              <a:spLocks noChangeShapeType="1"/>
            </p:cNvSpPr>
            <p:nvPr/>
          </p:nvSpPr>
          <p:spPr bwMode="auto">
            <a:xfrm flipH="1">
              <a:off x="6151672" y="2566549"/>
              <a:ext cx="262861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78" name="Oval 94"/>
            <p:cNvSpPr>
              <a:spLocks noChangeArrowheads="1"/>
            </p:cNvSpPr>
            <p:nvPr/>
          </p:nvSpPr>
          <p:spPr bwMode="auto">
            <a:xfrm>
              <a:off x="5062679" y="2311208"/>
              <a:ext cx="1243893" cy="461084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80" name="Line 96"/>
            <p:cNvSpPr>
              <a:spLocks noChangeShapeType="1"/>
            </p:cNvSpPr>
            <p:nvPr/>
          </p:nvSpPr>
          <p:spPr bwMode="auto">
            <a:xfrm flipH="1">
              <a:off x="6182652" y="2538649"/>
              <a:ext cx="135185" cy="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81" name="Line 97"/>
            <p:cNvSpPr>
              <a:spLocks noChangeShapeType="1"/>
            </p:cNvSpPr>
            <p:nvPr/>
          </p:nvSpPr>
          <p:spPr bwMode="auto">
            <a:xfrm>
              <a:off x="5676646" y="2655575"/>
              <a:ext cx="0" cy="10958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82" name="Line 98"/>
            <p:cNvSpPr>
              <a:spLocks noChangeShapeType="1"/>
            </p:cNvSpPr>
            <p:nvPr/>
          </p:nvSpPr>
          <p:spPr bwMode="auto">
            <a:xfrm flipH="1">
              <a:off x="5960159" y="2343257"/>
              <a:ext cx="38490" cy="102348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83" name="Line 99"/>
            <p:cNvSpPr>
              <a:spLocks noChangeShapeType="1"/>
            </p:cNvSpPr>
            <p:nvPr/>
          </p:nvSpPr>
          <p:spPr bwMode="auto">
            <a:xfrm>
              <a:off x="6021181" y="2623422"/>
              <a:ext cx="48817" cy="8787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84" name="Line 100"/>
            <p:cNvSpPr>
              <a:spLocks noChangeShapeType="1"/>
            </p:cNvSpPr>
            <p:nvPr/>
          </p:nvSpPr>
          <p:spPr bwMode="auto">
            <a:xfrm>
              <a:off x="5862526" y="2648338"/>
              <a:ext cx="15021" cy="116822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85" name="Line 101"/>
            <p:cNvSpPr>
              <a:spLocks noChangeShapeType="1"/>
            </p:cNvSpPr>
            <p:nvPr/>
          </p:nvSpPr>
          <p:spPr bwMode="auto">
            <a:xfrm flipV="1">
              <a:off x="5793056" y="2315894"/>
              <a:ext cx="10326" cy="110619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86" name="Line 102"/>
            <p:cNvSpPr>
              <a:spLocks noChangeShapeType="1"/>
            </p:cNvSpPr>
            <p:nvPr/>
          </p:nvSpPr>
          <p:spPr bwMode="auto">
            <a:xfrm flipV="1">
              <a:off x="6095346" y="2390813"/>
              <a:ext cx="65715" cy="80638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87" name="Line 103"/>
            <p:cNvSpPr>
              <a:spLocks noChangeShapeType="1"/>
            </p:cNvSpPr>
            <p:nvPr/>
          </p:nvSpPr>
          <p:spPr bwMode="auto">
            <a:xfrm>
              <a:off x="6132147" y="2600023"/>
              <a:ext cx="83552" cy="50657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88" name="Oval 104"/>
            <p:cNvSpPr>
              <a:spLocks noChangeArrowheads="1"/>
            </p:cNvSpPr>
            <p:nvPr/>
          </p:nvSpPr>
          <p:spPr bwMode="auto">
            <a:xfrm>
              <a:off x="5190354" y="2436301"/>
              <a:ext cx="988543" cy="210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89" name="Line 105"/>
            <p:cNvSpPr>
              <a:spLocks noChangeShapeType="1"/>
            </p:cNvSpPr>
            <p:nvPr/>
          </p:nvSpPr>
          <p:spPr bwMode="auto">
            <a:xfrm flipH="1">
              <a:off x="5497338" y="2650026"/>
              <a:ext cx="21592" cy="116822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90" name="Line 106"/>
            <p:cNvSpPr>
              <a:spLocks noChangeShapeType="1"/>
            </p:cNvSpPr>
            <p:nvPr/>
          </p:nvSpPr>
          <p:spPr bwMode="auto">
            <a:xfrm flipH="1">
              <a:off x="5062111" y="2545886"/>
              <a:ext cx="122042" cy="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91" name="Line 107"/>
            <p:cNvSpPr>
              <a:spLocks noChangeShapeType="1"/>
            </p:cNvSpPr>
            <p:nvPr/>
          </p:nvSpPr>
          <p:spPr bwMode="auto">
            <a:xfrm flipH="1">
              <a:off x="5304886" y="2632831"/>
              <a:ext cx="56327" cy="8787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92" name="Line 108"/>
            <p:cNvSpPr>
              <a:spLocks noChangeShapeType="1"/>
            </p:cNvSpPr>
            <p:nvPr/>
          </p:nvSpPr>
          <p:spPr bwMode="auto">
            <a:xfrm>
              <a:off x="5382805" y="2343257"/>
              <a:ext cx="31919" cy="102348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93" name="Line 109"/>
            <p:cNvSpPr>
              <a:spLocks noChangeShapeType="1"/>
            </p:cNvSpPr>
            <p:nvPr/>
          </p:nvSpPr>
          <p:spPr bwMode="auto">
            <a:xfrm flipH="1" flipV="1">
              <a:off x="5219267" y="2392501"/>
              <a:ext cx="47878" cy="80638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94" name="Line 110"/>
            <p:cNvSpPr>
              <a:spLocks noChangeShapeType="1"/>
            </p:cNvSpPr>
            <p:nvPr/>
          </p:nvSpPr>
          <p:spPr bwMode="auto">
            <a:xfrm flipH="1" flipV="1">
              <a:off x="5567746" y="2323131"/>
              <a:ext cx="12204" cy="103382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95" name="Line 111"/>
            <p:cNvSpPr>
              <a:spLocks noChangeShapeType="1"/>
            </p:cNvSpPr>
            <p:nvPr/>
          </p:nvSpPr>
          <p:spPr bwMode="auto">
            <a:xfrm flipH="1">
              <a:off x="5166695" y="2605572"/>
              <a:ext cx="92940" cy="57894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96" name="Oval 112"/>
            <p:cNvSpPr>
              <a:spLocks noChangeArrowheads="1"/>
            </p:cNvSpPr>
            <p:nvPr/>
          </p:nvSpPr>
          <p:spPr bwMode="auto">
            <a:xfrm>
              <a:off x="5649421" y="2512803"/>
              <a:ext cx="55389" cy="43420"/>
            </a:xfrm>
            <a:prstGeom prst="ellipse">
              <a:avLst/>
            </a:prstGeom>
            <a:solidFill>
              <a:srgbClr val="11576A"/>
            </a:solidFill>
            <a:ln w="12700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97" name="Line 113"/>
            <p:cNvSpPr>
              <a:spLocks noChangeShapeType="1"/>
            </p:cNvSpPr>
            <p:nvPr/>
          </p:nvSpPr>
          <p:spPr bwMode="auto">
            <a:xfrm>
              <a:off x="5679462" y="2208860"/>
              <a:ext cx="0" cy="312214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98" name="Line 114"/>
            <p:cNvSpPr>
              <a:spLocks noChangeShapeType="1"/>
            </p:cNvSpPr>
            <p:nvPr/>
          </p:nvSpPr>
          <p:spPr bwMode="auto">
            <a:xfrm flipH="1">
              <a:off x="6151672" y="2485910"/>
              <a:ext cx="262861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99" name="Line 115"/>
            <p:cNvSpPr>
              <a:spLocks noChangeShapeType="1"/>
            </p:cNvSpPr>
            <p:nvPr/>
          </p:nvSpPr>
          <p:spPr bwMode="auto">
            <a:xfrm>
              <a:off x="6164815" y="2495228"/>
              <a:ext cx="0" cy="26879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400" name="Line 116"/>
            <p:cNvSpPr>
              <a:spLocks noChangeShapeType="1"/>
            </p:cNvSpPr>
            <p:nvPr/>
          </p:nvSpPr>
          <p:spPr bwMode="auto">
            <a:xfrm flipH="1">
              <a:off x="6144188" y="2939455"/>
              <a:ext cx="262861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401" name="Line 117"/>
            <p:cNvSpPr>
              <a:spLocks noChangeShapeType="1"/>
            </p:cNvSpPr>
            <p:nvPr/>
          </p:nvSpPr>
          <p:spPr bwMode="auto">
            <a:xfrm flipH="1">
              <a:off x="6151672" y="2766076"/>
              <a:ext cx="262861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402" name="Line 118"/>
            <p:cNvSpPr>
              <a:spLocks noChangeShapeType="1"/>
            </p:cNvSpPr>
            <p:nvPr/>
          </p:nvSpPr>
          <p:spPr bwMode="auto">
            <a:xfrm>
              <a:off x="6164815" y="2769191"/>
              <a:ext cx="0" cy="25846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403" name="Line 119"/>
            <p:cNvSpPr>
              <a:spLocks noChangeShapeType="1"/>
            </p:cNvSpPr>
            <p:nvPr/>
          </p:nvSpPr>
          <p:spPr bwMode="auto">
            <a:xfrm>
              <a:off x="6164815" y="2945975"/>
              <a:ext cx="0" cy="25846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405" name="Line 121"/>
            <p:cNvSpPr>
              <a:spLocks noChangeShapeType="1"/>
            </p:cNvSpPr>
            <p:nvPr/>
          </p:nvSpPr>
          <p:spPr bwMode="auto">
            <a:xfrm>
              <a:off x="6414533" y="2457275"/>
              <a:ext cx="0" cy="813618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96" name="Line 86"/>
            <p:cNvSpPr>
              <a:spLocks noChangeShapeType="1"/>
            </p:cNvSpPr>
            <p:nvPr/>
          </p:nvSpPr>
          <p:spPr bwMode="auto">
            <a:xfrm>
              <a:off x="4066910" y="2917027"/>
              <a:ext cx="0" cy="40836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97" name="Line 87"/>
            <p:cNvSpPr>
              <a:spLocks noChangeShapeType="1"/>
            </p:cNvSpPr>
            <p:nvPr/>
          </p:nvSpPr>
          <p:spPr bwMode="auto">
            <a:xfrm flipH="1">
              <a:off x="4538182" y="3025579"/>
              <a:ext cx="261922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98" name="Oval 88"/>
            <p:cNvSpPr>
              <a:spLocks noChangeArrowheads="1"/>
            </p:cNvSpPr>
            <p:nvPr/>
          </p:nvSpPr>
          <p:spPr bwMode="auto">
            <a:xfrm>
              <a:off x="3452943" y="2665809"/>
              <a:ext cx="1243893" cy="461084"/>
            </a:xfrm>
            <a:prstGeom prst="ellipse">
              <a:avLst/>
            </a:prstGeom>
            <a:gradFill>
              <a:gsLst>
                <a:gs pos="100000">
                  <a:srgbClr val="339900"/>
                </a:gs>
                <a:gs pos="0">
                  <a:srgbClr val="CCFF9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99" name="Oval 89"/>
            <p:cNvSpPr>
              <a:spLocks noChangeArrowheads="1"/>
            </p:cNvSpPr>
            <p:nvPr/>
          </p:nvSpPr>
          <p:spPr bwMode="auto">
            <a:xfrm>
              <a:off x="3580618" y="2776428"/>
              <a:ext cx="988543" cy="20986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00" name="Line 90"/>
            <p:cNvSpPr>
              <a:spLocks noChangeShapeType="1"/>
            </p:cNvSpPr>
            <p:nvPr/>
          </p:nvSpPr>
          <p:spPr bwMode="auto">
            <a:xfrm flipH="1">
              <a:off x="4538182" y="2847761"/>
              <a:ext cx="261922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01" name="Oval 91"/>
            <p:cNvSpPr>
              <a:spLocks noChangeArrowheads="1"/>
            </p:cNvSpPr>
            <p:nvPr/>
          </p:nvSpPr>
          <p:spPr bwMode="auto">
            <a:xfrm>
              <a:off x="3452943" y="2480755"/>
              <a:ext cx="1243893" cy="461084"/>
            </a:xfrm>
            <a:prstGeom prst="ellipse">
              <a:avLst/>
            </a:prstGeom>
            <a:gradFill>
              <a:gsLst>
                <a:gs pos="100000">
                  <a:srgbClr val="339900"/>
                </a:gs>
                <a:gs pos="0">
                  <a:srgbClr val="CCFF9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02" name="Oval 92"/>
            <p:cNvSpPr>
              <a:spLocks noChangeArrowheads="1"/>
            </p:cNvSpPr>
            <p:nvPr/>
          </p:nvSpPr>
          <p:spPr bwMode="auto">
            <a:xfrm>
              <a:off x="3580618" y="2606881"/>
              <a:ext cx="988543" cy="20986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03" name="Line 93"/>
            <p:cNvSpPr>
              <a:spLocks noChangeShapeType="1"/>
            </p:cNvSpPr>
            <p:nvPr/>
          </p:nvSpPr>
          <p:spPr bwMode="auto">
            <a:xfrm flipH="1">
              <a:off x="4541936" y="2566549"/>
              <a:ext cx="262861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04" name="Oval 94"/>
            <p:cNvSpPr>
              <a:spLocks noChangeArrowheads="1"/>
            </p:cNvSpPr>
            <p:nvPr/>
          </p:nvSpPr>
          <p:spPr bwMode="auto">
            <a:xfrm>
              <a:off x="3452943" y="2311208"/>
              <a:ext cx="1243893" cy="461084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06" name="Line 96"/>
            <p:cNvSpPr>
              <a:spLocks noChangeShapeType="1"/>
            </p:cNvSpPr>
            <p:nvPr/>
          </p:nvSpPr>
          <p:spPr bwMode="auto">
            <a:xfrm flipH="1">
              <a:off x="4572916" y="2538649"/>
              <a:ext cx="135185" cy="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07" name="Line 97"/>
            <p:cNvSpPr>
              <a:spLocks noChangeShapeType="1"/>
            </p:cNvSpPr>
            <p:nvPr/>
          </p:nvSpPr>
          <p:spPr bwMode="auto">
            <a:xfrm>
              <a:off x="4066910" y="2655575"/>
              <a:ext cx="0" cy="10958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08" name="Line 98"/>
            <p:cNvSpPr>
              <a:spLocks noChangeShapeType="1"/>
            </p:cNvSpPr>
            <p:nvPr/>
          </p:nvSpPr>
          <p:spPr bwMode="auto">
            <a:xfrm flipH="1">
              <a:off x="4350423" y="2343257"/>
              <a:ext cx="38490" cy="102348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09" name="Line 99"/>
            <p:cNvSpPr>
              <a:spLocks noChangeShapeType="1"/>
            </p:cNvSpPr>
            <p:nvPr/>
          </p:nvSpPr>
          <p:spPr bwMode="auto">
            <a:xfrm>
              <a:off x="4411445" y="2623422"/>
              <a:ext cx="48817" cy="8787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10" name="Line 100"/>
            <p:cNvSpPr>
              <a:spLocks noChangeShapeType="1"/>
            </p:cNvSpPr>
            <p:nvPr/>
          </p:nvSpPr>
          <p:spPr bwMode="auto">
            <a:xfrm>
              <a:off x="4252790" y="2648338"/>
              <a:ext cx="15021" cy="116822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11" name="Line 101"/>
            <p:cNvSpPr>
              <a:spLocks noChangeShapeType="1"/>
            </p:cNvSpPr>
            <p:nvPr/>
          </p:nvSpPr>
          <p:spPr bwMode="auto">
            <a:xfrm flipV="1">
              <a:off x="4183320" y="2315894"/>
              <a:ext cx="10326" cy="110619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12" name="Line 102"/>
            <p:cNvSpPr>
              <a:spLocks noChangeShapeType="1"/>
            </p:cNvSpPr>
            <p:nvPr/>
          </p:nvSpPr>
          <p:spPr bwMode="auto">
            <a:xfrm flipV="1">
              <a:off x="4485610" y="2390813"/>
              <a:ext cx="65715" cy="80638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13" name="Line 103"/>
            <p:cNvSpPr>
              <a:spLocks noChangeShapeType="1"/>
            </p:cNvSpPr>
            <p:nvPr/>
          </p:nvSpPr>
          <p:spPr bwMode="auto">
            <a:xfrm>
              <a:off x="4522411" y="2600023"/>
              <a:ext cx="83552" cy="50657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14" name="Oval 104"/>
            <p:cNvSpPr>
              <a:spLocks noChangeArrowheads="1"/>
            </p:cNvSpPr>
            <p:nvPr/>
          </p:nvSpPr>
          <p:spPr bwMode="auto">
            <a:xfrm>
              <a:off x="3580618" y="2436301"/>
              <a:ext cx="988543" cy="210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15" name="Line 105"/>
            <p:cNvSpPr>
              <a:spLocks noChangeShapeType="1"/>
            </p:cNvSpPr>
            <p:nvPr/>
          </p:nvSpPr>
          <p:spPr bwMode="auto">
            <a:xfrm flipH="1">
              <a:off x="3887602" y="2650026"/>
              <a:ext cx="21592" cy="116822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16" name="Line 106"/>
            <p:cNvSpPr>
              <a:spLocks noChangeShapeType="1"/>
            </p:cNvSpPr>
            <p:nvPr/>
          </p:nvSpPr>
          <p:spPr bwMode="auto">
            <a:xfrm flipH="1">
              <a:off x="3452375" y="2545886"/>
              <a:ext cx="122042" cy="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17" name="Line 107"/>
            <p:cNvSpPr>
              <a:spLocks noChangeShapeType="1"/>
            </p:cNvSpPr>
            <p:nvPr/>
          </p:nvSpPr>
          <p:spPr bwMode="auto">
            <a:xfrm flipH="1">
              <a:off x="3695150" y="2632831"/>
              <a:ext cx="56327" cy="8787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18" name="Line 108"/>
            <p:cNvSpPr>
              <a:spLocks noChangeShapeType="1"/>
            </p:cNvSpPr>
            <p:nvPr/>
          </p:nvSpPr>
          <p:spPr bwMode="auto">
            <a:xfrm>
              <a:off x="3773069" y="2343257"/>
              <a:ext cx="31919" cy="102348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19" name="Line 109"/>
            <p:cNvSpPr>
              <a:spLocks noChangeShapeType="1"/>
            </p:cNvSpPr>
            <p:nvPr/>
          </p:nvSpPr>
          <p:spPr bwMode="auto">
            <a:xfrm flipH="1" flipV="1">
              <a:off x="3609531" y="2392501"/>
              <a:ext cx="47878" cy="80638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20" name="Line 110"/>
            <p:cNvSpPr>
              <a:spLocks noChangeShapeType="1"/>
            </p:cNvSpPr>
            <p:nvPr/>
          </p:nvSpPr>
          <p:spPr bwMode="auto">
            <a:xfrm flipH="1" flipV="1">
              <a:off x="3958010" y="2323131"/>
              <a:ext cx="12204" cy="103382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21" name="Line 111"/>
            <p:cNvSpPr>
              <a:spLocks noChangeShapeType="1"/>
            </p:cNvSpPr>
            <p:nvPr/>
          </p:nvSpPr>
          <p:spPr bwMode="auto">
            <a:xfrm flipH="1">
              <a:off x="3556959" y="2605572"/>
              <a:ext cx="92940" cy="57894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22" name="Oval 112"/>
            <p:cNvSpPr>
              <a:spLocks noChangeArrowheads="1"/>
            </p:cNvSpPr>
            <p:nvPr/>
          </p:nvSpPr>
          <p:spPr bwMode="auto">
            <a:xfrm>
              <a:off x="4039685" y="2512803"/>
              <a:ext cx="55389" cy="43420"/>
            </a:xfrm>
            <a:prstGeom prst="ellipse">
              <a:avLst/>
            </a:prstGeom>
            <a:solidFill>
              <a:srgbClr val="11576A"/>
            </a:solidFill>
            <a:ln w="12700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23" name="Line 113"/>
            <p:cNvSpPr>
              <a:spLocks noChangeShapeType="1"/>
            </p:cNvSpPr>
            <p:nvPr/>
          </p:nvSpPr>
          <p:spPr bwMode="auto">
            <a:xfrm>
              <a:off x="4069726" y="2208860"/>
              <a:ext cx="0" cy="312214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24" name="Line 114"/>
            <p:cNvSpPr>
              <a:spLocks noChangeShapeType="1"/>
            </p:cNvSpPr>
            <p:nvPr/>
          </p:nvSpPr>
          <p:spPr bwMode="auto">
            <a:xfrm flipH="1">
              <a:off x="4541936" y="2485910"/>
              <a:ext cx="262861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25" name="Line 115"/>
            <p:cNvSpPr>
              <a:spLocks noChangeShapeType="1"/>
            </p:cNvSpPr>
            <p:nvPr/>
          </p:nvSpPr>
          <p:spPr bwMode="auto">
            <a:xfrm>
              <a:off x="4555079" y="2495228"/>
              <a:ext cx="0" cy="26879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26" name="Line 116"/>
            <p:cNvSpPr>
              <a:spLocks noChangeShapeType="1"/>
            </p:cNvSpPr>
            <p:nvPr/>
          </p:nvSpPr>
          <p:spPr bwMode="auto">
            <a:xfrm flipH="1">
              <a:off x="4538182" y="2941671"/>
              <a:ext cx="262861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27" name="Line 117"/>
            <p:cNvSpPr>
              <a:spLocks noChangeShapeType="1"/>
            </p:cNvSpPr>
            <p:nvPr/>
          </p:nvSpPr>
          <p:spPr bwMode="auto">
            <a:xfrm flipH="1">
              <a:off x="4541936" y="2766076"/>
              <a:ext cx="262861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28" name="Line 118"/>
            <p:cNvSpPr>
              <a:spLocks noChangeShapeType="1"/>
            </p:cNvSpPr>
            <p:nvPr/>
          </p:nvSpPr>
          <p:spPr bwMode="auto">
            <a:xfrm>
              <a:off x="4555079" y="2769191"/>
              <a:ext cx="0" cy="25846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29" name="Line 119"/>
            <p:cNvSpPr>
              <a:spLocks noChangeShapeType="1"/>
            </p:cNvSpPr>
            <p:nvPr/>
          </p:nvSpPr>
          <p:spPr bwMode="auto">
            <a:xfrm>
              <a:off x="4555079" y="2945975"/>
              <a:ext cx="0" cy="25846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31" name="Line 121"/>
            <p:cNvSpPr>
              <a:spLocks noChangeShapeType="1"/>
            </p:cNvSpPr>
            <p:nvPr/>
          </p:nvSpPr>
          <p:spPr bwMode="auto">
            <a:xfrm>
              <a:off x="4800104" y="2462698"/>
              <a:ext cx="0" cy="813618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59" name="Line 86"/>
            <p:cNvSpPr>
              <a:spLocks noChangeShapeType="1"/>
            </p:cNvSpPr>
            <p:nvPr/>
          </p:nvSpPr>
          <p:spPr bwMode="auto">
            <a:xfrm>
              <a:off x="2514324" y="2917027"/>
              <a:ext cx="0" cy="40836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60" name="Line 87"/>
            <p:cNvSpPr>
              <a:spLocks noChangeShapeType="1"/>
            </p:cNvSpPr>
            <p:nvPr/>
          </p:nvSpPr>
          <p:spPr bwMode="auto">
            <a:xfrm flipH="1">
              <a:off x="2985596" y="3025579"/>
              <a:ext cx="261922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61" name="Oval 88"/>
            <p:cNvSpPr>
              <a:spLocks noChangeArrowheads="1"/>
            </p:cNvSpPr>
            <p:nvPr/>
          </p:nvSpPr>
          <p:spPr bwMode="auto">
            <a:xfrm>
              <a:off x="1900357" y="2665809"/>
              <a:ext cx="1243893" cy="461084"/>
            </a:xfrm>
            <a:prstGeom prst="ellipse">
              <a:avLst/>
            </a:prstGeom>
            <a:gradFill>
              <a:gsLst>
                <a:gs pos="100000">
                  <a:srgbClr val="339900"/>
                </a:gs>
                <a:gs pos="0">
                  <a:srgbClr val="CCFF9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62" name="Oval 89"/>
            <p:cNvSpPr>
              <a:spLocks noChangeArrowheads="1"/>
            </p:cNvSpPr>
            <p:nvPr/>
          </p:nvSpPr>
          <p:spPr bwMode="auto">
            <a:xfrm>
              <a:off x="2028032" y="2776428"/>
              <a:ext cx="988543" cy="20986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63" name="Line 90"/>
            <p:cNvSpPr>
              <a:spLocks noChangeShapeType="1"/>
            </p:cNvSpPr>
            <p:nvPr/>
          </p:nvSpPr>
          <p:spPr bwMode="auto">
            <a:xfrm flipH="1">
              <a:off x="2985596" y="2816126"/>
              <a:ext cx="261922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64" name="Oval 91"/>
            <p:cNvSpPr>
              <a:spLocks noChangeArrowheads="1"/>
            </p:cNvSpPr>
            <p:nvPr/>
          </p:nvSpPr>
          <p:spPr bwMode="auto">
            <a:xfrm>
              <a:off x="1900357" y="2480755"/>
              <a:ext cx="1243893" cy="461084"/>
            </a:xfrm>
            <a:prstGeom prst="ellipse">
              <a:avLst/>
            </a:prstGeom>
            <a:gradFill>
              <a:gsLst>
                <a:gs pos="100000">
                  <a:srgbClr val="339900"/>
                </a:gs>
                <a:gs pos="0">
                  <a:srgbClr val="CCFF9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65" name="Oval 92"/>
            <p:cNvSpPr>
              <a:spLocks noChangeArrowheads="1"/>
            </p:cNvSpPr>
            <p:nvPr/>
          </p:nvSpPr>
          <p:spPr bwMode="auto">
            <a:xfrm>
              <a:off x="2028032" y="2606881"/>
              <a:ext cx="988543" cy="20986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66" name="Line 93"/>
            <p:cNvSpPr>
              <a:spLocks noChangeShapeType="1"/>
            </p:cNvSpPr>
            <p:nvPr/>
          </p:nvSpPr>
          <p:spPr bwMode="auto">
            <a:xfrm flipH="1">
              <a:off x="2989350" y="2566549"/>
              <a:ext cx="262861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67" name="Oval 94"/>
            <p:cNvSpPr>
              <a:spLocks noChangeArrowheads="1"/>
            </p:cNvSpPr>
            <p:nvPr/>
          </p:nvSpPr>
          <p:spPr bwMode="auto">
            <a:xfrm>
              <a:off x="1900357" y="2311208"/>
              <a:ext cx="1243893" cy="461084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69" name="Line 96"/>
            <p:cNvSpPr>
              <a:spLocks noChangeShapeType="1"/>
            </p:cNvSpPr>
            <p:nvPr/>
          </p:nvSpPr>
          <p:spPr bwMode="auto">
            <a:xfrm flipH="1">
              <a:off x="3020330" y="2538649"/>
              <a:ext cx="135185" cy="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70" name="Line 97"/>
            <p:cNvSpPr>
              <a:spLocks noChangeShapeType="1"/>
            </p:cNvSpPr>
            <p:nvPr/>
          </p:nvSpPr>
          <p:spPr bwMode="auto">
            <a:xfrm>
              <a:off x="2514324" y="2655575"/>
              <a:ext cx="0" cy="10958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71" name="Line 98"/>
            <p:cNvSpPr>
              <a:spLocks noChangeShapeType="1"/>
            </p:cNvSpPr>
            <p:nvPr/>
          </p:nvSpPr>
          <p:spPr bwMode="auto">
            <a:xfrm flipH="1">
              <a:off x="2797837" y="2343257"/>
              <a:ext cx="38490" cy="102348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72" name="Line 99"/>
            <p:cNvSpPr>
              <a:spLocks noChangeShapeType="1"/>
            </p:cNvSpPr>
            <p:nvPr/>
          </p:nvSpPr>
          <p:spPr bwMode="auto">
            <a:xfrm>
              <a:off x="2858859" y="2623422"/>
              <a:ext cx="48817" cy="8787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73" name="Line 100"/>
            <p:cNvSpPr>
              <a:spLocks noChangeShapeType="1"/>
            </p:cNvSpPr>
            <p:nvPr/>
          </p:nvSpPr>
          <p:spPr bwMode="auto">
            <a:xfrm>
              <a:off x="2700204" y="2648338"/>
              <a:ext cx="15021" cy="116822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74" name="Line 101"/>
            <p:cNvSpPr>
              <a:spLocks noChangeShapeType="1"/>
            </p:cNvSpPr>
            <p:nvPr/>
          </p:nvSpPr>
          <p:spPr bwMode="auto">
            <a:xfrm flipV="1">
              <a:off x="2630734" y="2315894"/>
              <a:ext cx="10326" cy="110619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75" name="Line 102"/>
            <p:cNvSpPr>
              <a:spLocks noChangeShapeType="1"/>
            </p:cNvSpPr>
            <p:nvPr/>
          </p:nvSpPr>
          <p:spPr bwMode="auto">
            <a:xfrm flipV="1">
              <a:off x="2933024" y="2390813"/>
              <a:ext cx="65715" cy="80638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76" name="Line 103"/>
            <p:cNvSpPr>
              <a:spLocks noChangeShapeType="1"/>
            </p:cNvSpPr>
            <p:nvPr/>
          </p:nvSpPr>
          <p:spPr bwMode="auto">
            <a:xfrm>
              <a:off x="2969825" y="2600023"/>
              <a:ext cx="83552" cy="50657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77" name="Oval 104"/>
            <p:cNvSpPr>
              <a:spLocks noChangeArrowheads="1"/>
            </p:cNvSpPr>
            <p:nvPr/>
          </p:nvSpPr>
          <p:spPr bwMode="auto">
            <a:xfrm>
              <a:off x="2028032" y="2436301"/>
              <a:ext cx="988543" cy="210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78" name="Line 105"/>
            <p:cNvSpPr>
              <a:spLocks noChangeShapeType="1"/>
            </p:cNvSpPr>
            <p:nvPr/>
          </p:nvSpPr>
          <p:spPr bwMode="auto">
            <a:xfrm flipH="1">
              <a:off x="2335016" y="2650026"/>
              <a:ext cx="21592" cy="116822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79" name="Line 106"/>
            <p:cNvSpPr>
              <a:spLocks noChangeShapeType="1"/>
            </p:cNvSpPr>
            <p:nvPr/>
          </p:nvSpPr>
          <p:spPr bwMode="auto">
            <a:xfrm flipH="1">
              <a:off x="1899789" y="2545886"/>
              <a:ext cx="122042" cy="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80" name="Line 107"/>
            <p:cNvSpPr>
              <a:spLocks noChangeShapeType="1"/>
            </p:cNvSpPr>
            <p:nvPr/>
          </p:nvSpPr>
          <p:spPr bwMode="auto">
            <a:xfrm flipH="1">
              <a:off x="2142564" y="2632831"/>
              <a:ext cx="56327" cy="8787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81" name="Line 108"/>
            <p:cNvSpPr>
              <a:spLocks noChangeShapeType="1"/>
            </p:cNvSpPr>
            <p:nvPr/>
          </p:nvSpPr>
          <p:spPr bwMode="auto">
            <a:xfrm>
              <a:off x="2220483" y="2343257"/>
              <a:ext cx="31919" cy="102348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82" name="Line 109"/>
            <p:cNvSpPr>
              <a:spLocks noChangeShapeType="1"/>
            </p:cNvSpPr>
            <p:nvPr/>
          </p:nvSpPr>
          <p:spPr bwMode="auto">
            <a:xfrm flipH="1" flipV="1">
              <a:off x="2056945" y="2392501"/>
              <a:ext cx="47878" cy="80638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83" name="Line 110"/>
            <p:cNvSpPr>
              <a:spLocks noChangeShapeType="1"/>
            </p:cNvSpPr>
            <p:nvPr/>
          </p:nvSpPr>
          <p:spPr bwMode="auto">
            <a:xfrm flipH="1" flipV="1">
              <a:off x="2405424" y="2323131"/>
              <a:ext cx="12204" cy="103382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84" name="Line 111"/>
            <p:cNvSpPr>
              <a:spLocks noChangeShapeType="1"/>
            </p:cNvSpPr>
            <p:nvPr/>
          </p:nvSpPr>
          <p:spPr bwMode="auto">
            <a:xfrm flipH="1">
              <a:off x="2004373" y="2605572"/>
              <a:ext cx="92940" cy="57894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85" name="Oval 112"/>
            <p:cNvSpPr>
              <a:spLocks noChangeArrowheads="1"/>
            </p:cNvSpPr>
            <p:nvPr/>
          </p:nvSpPr>
          <p:spPr bwMode="auto">
            <a:xfrm>
              <a:off x="2487099" y="2512803"/>
              <a:ext cx="55389" cy="43420"/>
            </a:xfrm>
            <a:prstGeom prst="ellipse">
              <a:avLst/>
            </a:prstGeom>
            <a:solidFill>
              <a:srgbClr val="11576A"/>
            </a:solidFill>
            <a:ln w="12700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86" name="Line 113"/>
            <p:cNvSpPr>
              <a:spLocks noChangeShapeType="1"/>
            </p:cNvSpPr>
            <p:nvPr/>
          </p:nvSpPr>
          <p:spPr bwMode="auto">
            <a:xfrm>
              <a:off x="2517140" y="2208860"/>
              <a:ext cx="0" cy="312214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87" name="Line 114"/>
            <p:cNvSpPr>
              <a:spLocks noChangeShapeType="1"/>
            </p:cNvSpPr>
            <p:nvPr/>
          </p:nvSpPr>
          <p:spPr bwMode="auto">
            <a:xfrm flipH="1">
              <a:off x="2989350" y="2485910"/>
              <a:ext cx="262861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88" name="Line 115"/>
            <p:cNvSpPr>
              <a:spLocks noChangeShapeType="1"/>
            </p:cNvSpPr>
            <p:nvPr/>
          </p:nvSpPr>
          <p:spPr bwMode="auto">
            <a:xfrm>
              <a:off x="3002493" y="2495228"/>
              <a:ext cx="0" cy="26879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89" name="Line 116"/>
            <p:cNvSpPr>
              <a:spLocks noChangeShapeType="1"/>
            </p:cNvSpPr>
            <p:nvPr/>
          </p:nvSpPr>
          <p:spPr bwMode="auto">
            <a:xfrm flipH="1">
              <a:off x="2998739" y="2935352"/>
              <a:ext cx="262861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90" name="Line 117"/>
            <p:cNvSpPr>
              <a:spLocks noChangeShapeType="1"/>
            </p:cNvSpPr>
            <p:nvPr/>
          </p:nvSpPr>
          <p:spPr bwMode="auto">
            <a:xfrm flipH="1">
              <a:off x="2986459" y="2717059"/>
              <a:ext cx="262861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91" name="Line 118"/>
            <p:cNvSpPr>
              <a:spLocks noChangeShapeType="1"/>
            </p:cNvSpPr>
            <p:nvPr/>
          </p:nvSpPr>
          <p:spPr bwMode="auto">
            <a:xfrm>
              <a:off x="3002493" y="2769191"/>
              <a:ext cx="0" cy="25846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92" name="Line 119"/>
            <p:cNvSpPr>
              <a:spLocks noChangeShapeType="1"/>
            </p:cNvSpPr>
            <p:nvPr/>
          </p:nvSpPr>
          <p:spPr bwMode="auto">
            <a:xfrm>
              <a:off x="3002493" y="2945975"/>
              <a:ext cx="0" cy="25846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94" name="Line 121"/>
            <p:cNvSpPr>
              <a:spLocks noChangeShapeType="1"/>
            </p:cNvSpPr>
            <p:nvPr/>
          </p:nvSpPr>
          <p:spPr bwMode="auto">
            <a:xfrm>
              <a:off x="3263847" y="2457275"/>
              <a:ext cx="0" cy="813618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21" name="Line 86"/>
            <p:cNvSpPr>
              <a:spLocks noChangeShapeType="1"/>
            </p:cNvSpPr>
            <p:nvPr/>
          </p:nvSpPr>
          <p:spPr bwMode="auto">
            <a:xfrm>
              <a:off x="938063" y="2917027"/>
              <a:ext cx="0" cy="40836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22" name="Line 87"/>
            <p:cNvSpPr>
              <a:spLocks noChangeShapeType="1"/>
            </p:cNvSpPr>
            <p:nvPr/>
          </p:nvSpPr>
          <p:spPr bwMode="auto">
            <a:xfrm flipH="1">
              <a:off x="1409335" y="3025579"/>
              <a:ext cx="261922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23" name="Oval 88"/>
            <p:cNvSpPr>
              <a:spLocks noChangeArrowheads="1"/>
            </p:cNvSpPr>
            <p:nvPr/>
          </p:nvSpPr>
          <p:spPr bwMode="auto">
            <a:xfrm>
              <a:off x="324096" y="2665809"/>
              <a:ext cx="1243893" cy="461084"/>
            </a:xfrm>
            <a:prstGeom prst="ellipse">
              <a:avLst/>
            </a:prstGeom>
            <a:gradFill>
              <a:gsLst>
                <a:gs pos="100000">
                  <a:srgbClr val="339900"/>
                </a:gs>
                <a:gs pos="0">
                  <a:srgbClr val="CCFF9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24" name="Oval 89"/>
            <p:cNvSpPr>
              <a:spLocks noChangeArrowheads="1"/>
            </p:cNvSpPr>
            <p:nvPr/>
          </p:nvSpPr>
          <p:spPr bwMode="auto">
            <a:xfrm>
              <a:off x="451771" y="2776428"/>
              <a:ext cx="988543" cy="20986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25" name="Line 90"/>
            <p:cNvSpPr>
              <a:spLocks noChangeShapeType="1"/>
            </p:cNvSpPr>
            <p:nvPr/>
          </p:nvSpPr>
          <p:spPr bwMode="auto">
            <a:xfrm flipH="1">
              <a:off x="1409335" y="2808933"/>
              <a:ext cx="261922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26" name="Oval 91"/>
            <p:cNvSpPr>
              <a:spLocks noChangeArrowheads="1"/>
            </p:cNvSpPr>
            <p:nvPr/>
          </p:nvSpPr>
          <p:spPr bwMode="auto">
            <a:xfrm>
              <a:off x="324096" y="2480755"/>
              <a:ext cx="1243893" cy="461084"/>
            </a:xfrm>
            <a:prstGeom prst="ellipse">
              <a:avLst/>
            </a:prstGeom>
            <a:gradFill>
              <a:gsLst>
                <a:gs pos="100000">
                  <a:srgbClr val="339900"/>
                </a:gs>
                <a:gs pos="0">
                  <a:srgbClr val="CCFF9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28" name="Oval 92"/>
            <p:cNvSpPr>
              <a:spLocks noChangeArrowheads="1"/>
            </p:cNvSpPr>
            <p:nvPr/>
          </p:nvSpPr>
          <p:spPr bwMode="auto">
            <a:xfrm>
              <a:off x="451771" y="2606881"/>
              <a:ext cx="988543" cy="20986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29" name="Line 93"/>
            <p:cNvSpPr>
              <a:spLocks noChangeShapeType="1"/>
            </p:cNvSpPr>
            <p:nvPr/>
          </p:nvSpPr>
          <p:spPr bwMode="auto">
            <a:xfrm flipH="1">
              <a:off x="1419788" y="2594575"/>
              <a:ext cx="262861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30" name="Oval 94"/>
            <p:cNvSpPr>
              <a:spLocks noChangeArrowheads="1"/>
            </p:cNvSpPr>
            <p:nvPr/>
          </p:nvSpPr>
          <p:spPr bwMode="auto">
            <a:xfrm>
              <a:off x="324096" y="2311208"/>
              <a:ext cx="1243893" cy="461084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32" name="Line 96"/>
            <p:cNvSpPr>
              <a:spLocks noChangeShapeType="1"/>
            </p:cNvSpPr>
            <p:nvPr/>
          </p:nvSpPr>
          <p:spPr bwMode="auto">
            <a:xfrm flipH="1">
              <a:off x="1444069" y="2538649"/>
              <a:ext cx="135185" cy="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33" name="Line 97"/>
            <p:cNvSpPr>
              <a:spLocks noChangeShapeType="1"/>
            </p:cNvSpPr>
            <p:nvPr/>
          </p:nvSpPr>
          <p:spPr bwMode="auto">
            <a:xfrm>
              <a:off x="938063" y="2655575"/>
              <a:ext cx="0" cy="10958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34" name="Line 98"/>
            <p:cNvSpPr>
              <a:spLocks noChangeShapeType="1"/>
            </p:cNvSpPr>
            <p:nvPr/>
          </p:nvSpPr>
          <p:spPr bwMode="auto">
            <a:xfrm flipH="1">
              <a:off x="1221576" y="2343257"/>
              <a:ext cx="38490" cy="102348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35" name="Line 99"/>
            <p:cNvSpPr>
              <a:spLocks noChangeShapeType="1"/>
            </p:cNvSpPr>
            <p:nvPr/>
          </p:nvSpPr>
          <p:spPr bwMode="auto">
            <a:xfrm>
              <a:off x="1282598" y="2623422"/>
              <a:ext cx="48817" cy="8787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36" name="Line 100"/>
            <p:cNvSpPr>
              <a:spLocks noChangeShapeType="1"/>
            </p:cNvSpPr>
            <p:nvPr/>
          </p:nvSpPr>
          <p:spPr bwMode="auto">
            <a:xfrm>
              <a:off x="1123943" y="2648338"/>
              <a:ext cx="15021" cy="116822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37" name="Line 101"/>
            <p:cNvSpPr>
              <a:spLocks noChangeShapeType="1"/>
            </p:cNvSpPr>
            <p:nvPr/>
          </p:nvSpPr>
          <p:spPr bwMode="auto">
            <a:xfrm flipV="1">
              <a:off x="1054473" y="2315894"/>
              <a:ext cx="10326" cy="110619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38" name="Line 102"/>
            <p:cNvSpPr>
              <a:spLocks noChangeShapeType="1"/>
            </p:cNvSpPr>
            <p:nvPr/>
          </p:nvSpPr>
          <p:spPr bwMode="auto">
            <a:xfrm flipV="1">
              <a:off x="1356763" y="2390813"/>
              <a:ext cx="65715" cy="80638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39" name="Line 103"/>
            <p:cNvSpPr>
              <a:spLocks noChangeShapeType="1"/>
            </p:cNvSpPr>
            <p:nvPr/>
          </p:nvSpPr>
          <p:spPr bwMode="auto">
            <a:xfrm>
              <a:off x="1393564" y="2600023"/>
              <a:ext cx="83552" cy="50657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40" name="Oval 104"/>
            <p:cNvSpPr>
              <a:spLocks noChangeArrowheads="1"/>
            </p:cNvSpPr>
            <p:nvPr/>
          </p:nvSpPr>
          <p:spPr bwMode="auto">
            <a:xfrm>
              <a:off x="451771" y="2436301"/>
              <a:ext cx="988543" cy="210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41" name="Line 105"/>
            <p:cNvSpPr>
              <a:spLocks noChangeShapeType="1"/>
            </p:cNvSpPr>
            <p:nvPr/>
          </p:nvSpPr>
          <p:spPr bwMode="auto">
            <a:xfrm flipH="1">
              <a:off x="758755" y="2650026"/>
              <a:ext cx="21592" cy="116822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42" name="Line 106"/>
            <p:cNvSpPr>
              <a:spLocks noChangeShapeType="1"/>
            </p:cNvSpPr>
            <p:nvPr/>
          </p:nvSpPr>
          <p:spPr bwMode="auto">
            <a:xfrm flipH="1">
              <a:off x="323528" y="2545886"/>
              <a:ext cx="122042" cy="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43" name="Line 107"/>
            <p:cNvSpPr>
              <a:spLocks noChangeShapeType="1"/>
            </p:cNvSpPr>
            <p:nvPr/>
          </p:nvSpPr>
          <p:spPr bwMode="auto">
            <a:xfrm flipH="1">
              <a:off x="566303" y="2632831"/>
              <a:ext cx="56327" cy="8787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44" name="Line 108"/>
            <p:cNvSpPr>
              <a:spLocks noChangeShapeType="1"/>
            </p:cNvSpPr>
            <p:nvPr/>
          </p:nvSpPr>
          <p:spPr bwMode="auto">
            <a:xfrm>
              <a:off x="644222" y="2343257"/>
              <a:ext cx="31919" cy="102348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45" name="Line 109"/>
            <p:cNvSpPr>
              <a:spLocks noChangeShapeType="1"/>
            </p:cNvSpPr>
            <p:nvPr/>
          </p:nvSpPr>
          <p:spPr bwMode="auto">
            <a:xfrm flipH="1" flipV="1">
              <a:off x="480684" y="2392501"/>
              <a:ext cx="47878" cy="80638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46" name="Line 110"/>
            <p:cNvSpPr>
              <a:spLocks noChangeShapeType="1"/>
            </p:cNvSpPr>
            <p:nvPr/>
          </p:nvSpPr>
          <p:spPr bwMode="auto">
            <a:xfrm flipH="1" flipV="1">
              <a:off x="829163" y="2323131"/>
              <a:ext cx="12204" cy="103382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47" name="Line 111"/>
            <p:cNvSpPr>
              <a:spLocks noChangeShapeType="1"/>
            </p:cNvSpPr>
            <p:nvPr/>
          </p:nvSpPr>
          <p:spPr bwMode="auto">
            <a:xfrm flipH="1">
              <a:off x="428112" y="2605572"/>
              <a:ext cx="92940" cy="57894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48" name="Oval 112"/>
            <p:cNvSpPr>
              <a:spLocks noChangeArrowheads="1"/>
            </p:cNvSpPr>
            <p:nvPr/>
          </p:nvSpPr>
          <p:spPr bwMode="auto">
            <a:xfrm>
              <a:off x="910838" y="2512803"/>
              <a:ext cx="55389" cy="43420"/>
            </a:xfrm>
            <a:prstGeom prst="ellipse">
              <a:avLst/>
            </a:prstGeom>
            <a:solidFill>
              <a:srgbClr val="11576A"/>
            </a:solidFill>
            <a:ln w="12700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49" name="Line 113"/>
            <p:cNvSpPr>
              <a:spLocks noChangeShapeType="1"/>
            </p:cNvSpPr>
            <p:nvPr/>
          </p:nvSpPr>
          <p:spPr bwMode="auto">
            <a:xfrm>
              <a:off x="940879" y="2208860"/>
              <a:ext cx="0" cy="312214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50" name="Line 114"/>
            <p:cNvSpPr>
              <a:spLocks noChangeShapeType="1"/>
            </p:cNvSpPr>
            <p:nvPr/>
          </p:nvSpPr>
          <p:spPr bwMode="auto">
            <a:xfrm flipH="1">
              <a:off x="1426232" y="2492220"/>
              <a:ext cx="262861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51" name="Line 115"/>
            <p:cNvSpPr>
              <a:spLocks noChangeShapeType="1"/>
            </p:cNvSpPr>
            <p:nvPr/>
          </p:nvSpPr>
          <p:spPr bwMode="auto">
            <a:xfrm>
              <a:off x="1426232" y="2495228"/>
              <a:ext cx="0" cy="26879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53" name="Line 117"/>
            <p:cNvSpPr>
              <a:spLocks noChangeShapeType="1"/>
            </p:cNvSpPr>
            <p:nvPr/>
          </p:nvSpPr>
          <p:spPr bwMode="auto">
            <a:xfrm flipH="1">
              <a:off x="1409335" y="2715448"/>
              <a:ext cx="262861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57" name="Line 121"/>
            <p:cNvSpPr>
              <a:spLocks noChangeShapeType="1"/>
            </p:cNvSpPr>
            <p:nvPr/>
          </p:nvSpPr>
          <p:spPr bwMode="auto">
            <a:xfrm>
              <a:off x="1689093" y="2464363"/>
              <a:ext cx="0" cy="813618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650" name="Rectangle 6"/>
            <p:cNvSpPr>
              <a:spLocks noChangeArrowheads="1"/>
            </p:cNvSpPr>
            <p:nvPr/>
          </p:nvSpPr>
          <p:spPr bwMode="auto">
            <a:xfrm>
              <a:off x="493253" y="1851670"/>
              <a:ext cx="925732" cy="335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pPr eaLnBrk="1" hangingPunct="1">
                <a:buFont typeface="Monotype Sorts" charset="0"/>
                <a:buNone/>
              </a:pPr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号磁盘</a:t>
              </a:r>
              <a:endPara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1" name="Rectangle 7"/>
            <p:cNvSpPr>
              <a:spLocks noChangeArrowheads="1"/>
            </p:cNvSpPr>
            <p:nvPr/>
          </p:nvSpPr>
          <p:spPr bwMode="auto">
            <a:xfrm>
              <a:off x="2080753" y="1851670"/>
              <a:ext cx="925732" cy="335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号磁盘</a:t>
              </a:r>
              <a:endPara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2" name="Rectangle 8"/>
            <p:cNvSpPr>
              <a:spLocks noChangeArrowheads="1"/>
            </p:cNvSpPr>
            <p:nvPr/>
          </p:nvSpPr>
          <p:spPr bwMode="auto">
            <a:xfrm>
              <a:off x="3642853" y="1851670"/>
              <a:ext cx="925732" cy="335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号磁盘</a:t>
              </a:r>
              <a:endPara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3" name="Rectangle 9"/>
            <p:cNvSpPr>
              <a:spLocks noChangeArrowheads="1"/>
            </p:cNvSpPr>
            <p:nvPr/>
          </p:nvSpPr>
          <p:spPr bwMode="auto">
            <a:xfrm>
              <a:off x="5217653" y="1851670"/>
              <a:ext cx="925732" cy="335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号磁盘</a:t>
              </a:r>
              <a:endPara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4" name="Rectangle 10"/>
            <p:cNvSpPr>
              <a:spLocks noChangeArrowheads="1"/>
            </p:cNvSpPr>
            <p:nvPr/>
          </p:nvSpPr>
          <p:spPr bwMode="auto">
            <a:xfrm>
              <a:off x="6563853" y="1851670"/>
              <a:ext cx="1005081" cy="335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pPr eaLnBrk="1" hangingPunct="1">
                <a:buFont typeface="Monotype Sorts" charset="0"/>
                <a:buNone/>
              </a:pPr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校验磁盘</a:t>
              </a:r>
              <a:endPara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7" name="Line 117"/>
            <p:cNvSpPr>
              <a:spLocks noChangeShapeType="1"/>
            </p:cNvSpPr>
            <p:nvPr/>
          </p:nvSpPr>
          <p:spPr bwMode="auto">
            <a:xfrm flipH="1">
              <a:off x="1419787" y="2935352"/>
              <a:ext cx="262861" cy="0"/>
            </a:xfrm>
            <a:prstGeom prst="line">
              <a:avLst/>
            </a:prstGeom>
            <a:noFill/>
            <a:ln w="571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696391" y="3686881"/>
            <a:ext cx="1730675" cy="3100764"/>
            <a:chOff x="6862166" y="2399976"/>
            <a:chExt cx="1298006" cy="2325573"/>
          </a:xfrm>
        </p:grpSpPr>
        <p:sp>
          <p:nvSpPr>
            <p:cNvPr id="342" name="Freeform 95"/>
            <p:cNvSpPr>
              <a:spLocks/>
            </p:cNvSpPr>
            <p:nvPr/>
          </p:nvSpPr>
          <p:spPr bwMode="auto">
            <a:xfrm>
              <a:off x="6862166" y="2634414"/>
              <a:ext cx="208411" cy="117425"/>
            </a:xfrm>
            <a:custGeom>
              <a:avLst/>
              <a:gdLst>
                <a:gd name="T0" fmla="*/ 56 w 222"/>
                <a:gd name="T1" fmla="*/ 0 h 113"/>
                <a:gd name="T2" fmla="*/ 0 w 222"/>
                <a:gd name="T3" fmla="*/ 83 h 113"/>
                <a:gd name="T4" fmla="*/ 201 w 222"/>
                <a:gd name="T5" fmla="*/ 112 h 113"/>
                <a:gd name="T6" fmla="*/ 221 w 222"/>
                <a:gd name="T7" fmla="*/ 16 h 113"/>
                <a:gd name="T8" fmla="*/ 56 w 222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2"/>
                <a:gd name="T16" fmla="*/ 0 h 113"/>
                <a:gd name="T17" fmla="*/ 222 w 222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2" h="113">
                  <a:moveTo>
                    <a:pt x="56" y="0"/>
                  </a:moveTo>
                  <a:lnTo>
                    <a:pt x="0" y="83"/>
                  </a:lnTo>
                  <a:lnTo>
                    <a:pt x="201" y="112"/>
                  </a:lnTo>
                  <a:lnTo>
                    <a:pt x="221" y="16"/>
                  </a:lnTo>
                  <a:lnTo>
                    <a:pt x="56" y="0"/>
                  </a:lnTo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67" name="Rectangle 120"/>
            <p:cNvSpPr>
              <a:spLocks noChangeArrowheads="1"/>
            </p:cNvSpPr>
            <p:nvPr/>
          </p:nvSpPr>
          <p:spPr bwMode="auto">
            <a:xfrm>
              <a:off x="6907228" y="2399976"/>
              <a:ext cx="272910" cy="274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pPr eaLnBrk="1" hangingPunct="1">
                <a:buFont typeface="Monotype Sorts" charset="0"/>
                <a:buNone/>
              </a:pPr>
              <a:r>
                <a:rPr lang="en-US" altLang="zh-CN" sz="1600" b="1" dirty="0">
                  <a:solidFill>
                    <a:srgbClr val="11576A"/>
                  </a:solidFill>
                  <a:latin typeface="+mn-ea"/>
                  <a:cs typeface="宋体" charset="0"/>
                </a:rPr>
                <a:t>x</a:t>
              </a:r>
            </a:p>
          </p:txBody>
        </p:sp>
        <p:sp>
          <p:nvSpPr>
            <p:cNvPr id="655" name="Rectangle 16"/>
            <p:cNvSpPr>
              <a:spLocks noChangeArrowheads="1"/>
            </p:cNvSpPr>
            <p:nvPr/>
          </p:nvSpPr>
          <p:spPr bwMode="auto">
            <a:xfrm>
              <a:off x="7229529" y="3981243"/>
              <a:ext cx="911547" cy="734047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1999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80000"/>
                </a:lnSpc>
                <a:buFont typeface="Arial" charset="0"/>
                <a:buNone/>
              </a:pPr>
              <a:r>
                <a:rPr lang="en-US" altLang="zh-CN" sz="2400" b="1" dirty="0">
                  <a:solidFill>
                    <a:srgbClr val="C00000"/>
                  </a:solidFill>
                  <a:latin typeface="+mn-ea"/>
                  <a:cs typeface="宋体" charset="0"/>
                </a:rPr>
                <a:t>1 1 0 0</a:t>
              </a:r>
            </a:p>
            <a:p>
              <a:pPr algn="ctr">
                <a:lnSpc>
                  <a:spcPct val="80000"/>
                </a:lnSpc>
                <a:buFont typeface="Arial" charset="0"/>
                <a:buNone/>
              </a:pPr>
              <a:r>
                <a:rPr lang="en-US" altLang="zh-CN" sz="2400" b="1" dirty="0">
                  <a:solidFill>
                    <a:srgbClr val="C00000"/>
                  </a:solidFill>
                  <a:latin typeface="+mn-ea"/>
                  <a:cs typeface="宋体" charset="0"/>
                </a:rPr>
                <a:t>1 0 0 0</a:t>
              </a:r>
            </a:p>
            <a:p>
              <a:pPr algn="ctr">
                <a:lnSpc>
                  <a:spcPct val="80000"/>
                </a:lnSpc>
                <a:buFont typeface="Arial" charset="0"/>
                <a:buNone/>
              </a:pPr>
              <a:r>
                <a:rPr lang="en-US" altLang="zh-CN" sz="2400" b="1" dirty="0">
                  <a:solidFill>
                    <a:srgbClr val="C00000"/>
                  </a:solidFill>
                  <a:latin typeface="+mn-ea"/>
                  <a:cs typeface="宋体" charset="0"/>
                </a:rPr>
                <a:t>0 1 0 0</a:t>
              </a:r>
            </a:p>
          </p:txBody>
        </p:sp>
        <p:sp>
          <p:nvSpPr>
            <p:cNvPr id="853" name="Line 214"/>
            <p:cNvSpPr>
              <a:spLocks noChangeShapeType="1"/>
            </p:cNvSpPr>
            <p:nvPr/>
          </p:nvSpPr>
          <p:spPr bwMode="auto">
            <a:xfrm>
              <a:off x="7068678" y="2808933"/>
              <a:ext cx="1091494" cy="1147590"/>
            </a:xfrm>
            <a:prstGeom prst="line">
              <a:avLst/>
            </a:prstGeom>
            <a:noFill/>
            <a:ln w="28575">
              <a:solidFill>
                <a:srgbClr val="00206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855" name="Line 216"/>
            <p:cNvSpPr>
              <a:spLocks noChangeShapeType="1"/>
            </p:cNvSpPr>
            <p:nvPr/>
          </p:nvSpPr>
          <p:spPr bwMode="auto">
            <a:xfrm>
              <a:off x="6916279" y="2796233"/>
              <a:ext cx="263058" cy="1929316"/>
            </a:xfrm>
            <a:prstGeom prst="line">
              <a:avLst/>
            </a:prstGeom>
            <a:noFill/>
            <a:ln w="28575">
              <a:solidFill>
                <a:srgbClr val="00206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626276" y="3686881"/>
            <a:ext cx="1649352" cy="3056313"/>
            <a:chOff x="5309580" y="2399976"/>
            <a:chExt cx="1237014" cy="2292235"/>
          </a:xfrm>
        </p:grpSpPr>
        <p:sp>
          <p:nvSpPr>
            <p:cNvPr id="379" name="Freeform 95"/>
            <p:cNvSpPr>
              <a:spLocks/>
            </p:cNvSpPr>
            <p:nvPr/>
          </p:nvSpPr>
          <p:spPr bwMode="auto">
            <a:xfrm>
              <a:off x="5309580" y="2634414"/>
              <a:ext cx="208411" cy="117425"/>
            </a:xfrm>
            <a:custGeom>
              <a:avLst/>
              <a:gdLst>
                <a:gd name="T0" fmla="*/ 56 w 222"/>
                <a:gd name="T1" fmla="*/ 0 h 113"/>
                <a:gd name="T2" fmla="*/ 0 w 222"/>
                <a:gd name="T3" fmla="*/ 83 h 113"/>
                <a:gd name="T4" fmla="*/ 201 w 222"/>
                <a:gd name="T5" fmla="*/ 112 h 113"/>
                <a:gd name="T6" fmla="*/ 221 w 222"/>
                <a:gd name="T7" fmla="*/ 16 h 113"/>
                <a:gd name="T8" fmla="*/ 56 w 222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2"/>
                <a:gd name="T16" fmla="*/ 0 h 113"/>
                <a:gd name="T17" fmla="*/ 222 w 222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2" h="113">
                  <a:moveTo>
                    <a:pt x="56" y="0"/>
                  </a:moveTo>
                  <a:lnTo>
                    <a:pt x="0" y="83"/>
                  </a:lnTo>
                  <a:lnTo>
                    <a:pt x="201" y="112"/>
                  </a:lnTo>
                  <a:lnTo>
                    <a:pt x="221" y="16"/>
                  </a:lnTo>
                  <a:lnTo>
                    <a:pt x="56" y="0"/>
                  </a:lnTo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04" name="Rectangle 120"/>
            <p:cNvSpPr>
              <a:spLocks noChangeArrowheads="1"/>
            </p:cNvSpPr>
            <p:nvPr/>
          </p:nvSpPr>
          <p:spPr bwMode="auto">
            <a:xfrm>
              <a:off x="5354642" y="2399976"/>
              <a:ext cx="272910" cy="274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pPr eaLnBrk="1" hangingPunct="1">
                <a:buFont typeface="Monotype Sorts" charset="0"/>
                <a:buNone/>
              </a:pPr>
              <a:r>
                <a:rPr lang="en-US" altLang="zh-CN" sz="1600" b="1" dirty="0">
                  <a:solidFill>
                    <a:srgbClr val="11576A"/>
                  </a:solidFill>
                  <a:latin typeface="+mn-ea"/>
                  <a:cs typeface="宋体" charset="0"/>
                </a:rPr>
                <a:t>x</a:t>
              </a:r>
            </a:p>
          </p:txBody>
        </p:sp>
        <p:sp>
          <p:nvSpPr>
            <p:cNvPr id="850" name="Line 211"/>
            <p:cNvSpPr>
              <a:spLocks noChangeShapeType="1"/>
            </p:cNvSpPr>
            <p:nvPr/>
          </p:nvSpPr>
          <p:spPr bwMode="auto">
            <a:xfrm>
              <a:off x="5468478" y="2796232"/>
              <a:ext cx="1078116" cy="1147627"/>
            </a:xfrm>
            <a:prstGeom prst="line">
              <a:avLst/>
            </a:prstGeom>
            <a:noFill/>
            <a:ln w="28575">
              <a:solidFill>
                <a:srgbClr val="00206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852" name="Line 213"/>
            <p:cNvSpPr>
              <a:spLocks noChangeShapeType="1"/>
            </p:cNvSpPr>
            <p:nvPr/>
          </p:nvSpPr>
          <p:spPr bwMode="auto">
            <a:xfrm>
              <a:off x="5316079" y="2783533"/>
              <a:ext cx="239306" cy="1908678"/>
            </a:xfrm>
            <a:prstGeom prst="line">
              <a:avLst/>
            </a:prstGeom>
            <a:noFill/>
            <a:ln w="28575">
              <a:solidFill>
                <a:srgbClr val="00206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857" name="Rectangle 220"/>
            <p:cNvSpPr>
              <a:spLocks noChangeArrowheads="1"/>
            </p:cNvSpPr>
            <p:nvPr/>
          </p:nvSpPr>
          <p:spPr bwMode="auto">
            <a:xfrm>
              <a:off x="5597579" y="3947905"/>
              <a:ext cx="911547" cy="734047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1999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80000"/>
                </a:lnSpc>
                <a:buFont typeface="Arial" charset="0"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+mn-ea"/>
                  <a:cs typeface="宋体" charset="0"/>
                </a:rPr>
                <a:t>0 0 0 1</a:t>
              </a:r>
            </a:p>
            <a:p>
              <a:pPr algn="ctr">
                <a:lnSpc>
                  <a:spcPct val="80000"/>
                </a:lnSpc>
                <a:buFont typeface="Arial" charset="0"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+mn-ea"/>
                  <a:cs typeface="宋体" charset="0"/>
                </a:rPr>
                <a:t>0 0 1 0</a:t>
              </a:r>
            </a:p>
            <a:p>
              <a:pPr algn="ctr">
                <a:lnSpc>
                  <a:spcPct val="80000"/>
                </a:lnSpc>
                <a:buFont typeface="Arial" charset="0"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+mn-ea"/>
                  <a:cs typeface="宋体" charset="0"/>
                </a:rPr>
                <a:t>0 0 1 1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479961" y="3686881"/>
            <a:ext cx="1730675" cy="3056313"/>
            <a:chOff x="3699844" y="2399976"/>
            <a:chExt cx="1298006" cy="2292235"/>
          </a:xfrm>
        </p:grpSpPr>
        <p:sp>
          <p:nvSpPr>
            <p:cNvPr id="305" name="Freeform 95"/>
            <p:cNvSpPr>
              <a:spLocks/>
            </p:cNvSpPr>
            <p:nvPr/>
          </p:nvSpPr>
          <p:spPr bwMode="auto">
            <a:xfrm>
              <a:off x="3699844" y="2634414"/>
              <a:ext cx="208411" cy="117425"/>
            </a:xfrm>
            <a:custGeom>
              <a:avLst/>
              <a:gdLst>
                <a:gd name="T0" fmla="*/ 56 w 222"/>
                <a:gd name="T1" fmla="*/ 0 h 113"/>
                <a:gd name="T2" fmla="*/ 0 w 222"/>
                <a:gd name="T3" fmla="*/ 83 h 113"/>
                <a:gd name="T4" fmla="*/ 201 w 222"/>
                <a:gd name="T5" fmla="*/ 112 h 113"/>
                <a:gd name="T6" fmla="*/ 221 w 222"/>
                <a:gd name="T7" fmla="*/ 16 h 113"/>
                <a:gd name="T8" fmla="*/ 56 w 222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2"/>
                <a:gd name="T16" fmla="*/ 0 h 113"/>
                <a:gd name="T17" fmla="*/ 222 w 222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2" h="113">
                  <a:moveTo>
                    <a:pt x="56" y="0"/>
                  </a:moveTo>
                  <a:lnTo>
                    <a:pt x="0" y="83"/>
                  </a:lnTo>
                  <a:lnTo>
                    <a:pt x="201" y="112"/>
                  </a:lnTo>
                  <a:lnTo>
                    <a:pt x="221" y="16"/>
                  </a:lnTo>
                  <a:lnTo>
                    <a:pt x="56" y="0"/>
                  </a:lnTo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30" name="Rectangle 120"/>
            <p:cNvSpPr>
              <a:spLocks noChangeArrowheads="1"/>
            </p:cNvSpPr>
            <p:nvPr/>
          </p:nvSpPr>
          <p:spPr bwMode="auto">
            <a:xfrm>
              <a:off x="3744906" y="2399976"/>
              <a:ext cx="272910" cy="274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pPr eaLnBrk="1" hangingPunct="1">
                <a:buFont typeface="Monotype Sorts" charset="0"/>
                <a:buNone/>
              </a:pPr>
              <a:r>
                <a:rPr lang="en-US" altLang="zh-CN" sz="1600" b="1" dirty="0">
                  <a:solidFill>
                    <a:srgbClr val="11576A"/>
                  </a:solidFill>
                  <a:latin typeface="+mn-ea"/>
                  <a:cs typeface="宋体" charset="0"/>
                </a:rPr>
                <a:t>x</a:t>
              </a:r>
            </a:p>
          </p:txBody>
        </p:sp>
        <p:sp>
          <p:nvSpPr>
            <p:cNvPr id="847" name="Line 208"/>
            <p:cNvSpPr>
              <a:spLocks noChangeShapeType="1"/>
            </p:cNvSpPr>
            <p:nvPr/>
          </p:nvSpPr>
          <p:spPr bwMode="auto">
            <a:xfrm>
              <a:off x="3880978" y="2783533"/>
              <a:ext cx="1116872" cy="1139652"/>
            </a:xfrm>
            <a:prstGeom prst="line">
              <a:avLst/>
            </a:prstGeom>
            <a:noFill/>
            <a:ln w="28575">
              <a:solidFill>
                <a:srgbClr val="00206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849" name="Line 210"/>
            <p:cNvSpPr>
              <a:spLocks noChangeShapeType="1"/>
            </p:cNvSpPr>
            <p:nvPr/>
          </p:nvSpPr>
          <p:spPr bwMode="auto">
            <a:xfrm>
              <a:off x="3728578" y="2770833"/>
              <a:ext cx="313415" cy="1921378"/>
            </a:xfrm>
            <a:prstGeom prst="line">
              <a:avLst/>
            </a:prstGeom>
            <a:noFill/>
            <a:ln w="28575">
              <a:solidFill>
                <a:srgbClr val="00206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858" name="Rectangle 221"/>
            <p:cNvSpPr>
              <a:spLocks noChangeArrowheads="1"/>
            </p:cNvSpPr>
            <p:nvPr/>
          </p:nvSpPr>
          <p:spPr bwMode="auto">
            <a:xfrm>
              <a:off x="4073579" y="3947905"/>
              <a:ext cx="911547" cy="734047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1999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80000"/>
                </a:lnSpc>
                <a:buFont typeface="Arial" charset="0"/>
                <a:buNone/>
              </a:pPr>
              <a:r>
                <a:rPr lang="en-US" altLang="zh-CN" sz="2400" b="1">
                  <a:solidFill>
                    <a:schemeClr val="bg1"/>
                  </a:solidFill>
                  <a:latin typeface="+mn-ea"/>
                  <a:cs typeface="宋体" charset="0"/>
                </a:rPr>
                <a:t>1 1 1 0</a:t>
              </a:r>
            </a:p>
            <a:p>
              <a:pPr algn="ctr">
                <a:lnSpc>
                  <a:spcPct val="80000"/>
                </a:lnSpc>
                <a:buFont typeface="Arial" charset="0"/>
                <a:buNone/>
              </a:pPr>
              <a:r>
                <a:rPr lang="en-US" altLang="zh-CN" sz="2400" b="1">
                  <a:solidFill>
                    <a:schemeClr val="bg1"/>
                  </a:solidFill>
                  <a:latin typeface="+mn-ea"/>
                  <a:cs typeface="宋体" charset="0"/>
                </a:rPr>
                <a:t>1 1 1 1</a:t>
              </a:r>
            </a:p>
            <a:p>
              <a:pPr algn="ctr">
                <a:lnSpc>
                  <a:spcPct val="80000"/>
                </a:lnSpc>
                <a:buFont typeface="Arial" charset="0"/>
                <a:buNone/>
              </a:pPr>
              <a:r>
                <a:rPr lang="en-US" altLang="zh-CN" sz="2400" b="1">
                  <a:solidFill>
                    <a:schemeClr val="bg1"/>
                  </a:solidFill>
                  <a:latin typeface="+mn-ea"/>
                  <a:cs typeface="宋体" charset="0"/>
                </a:rPr>
                <a:t>0 0 0 0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408848" y="3686881"/>
            <a:ext cx="1670524" cy="3056313"/>
            <a:chOff x="2146510" y="2399976"/>
            <a:chExt cx="1252893" cy="2292235"/>
          </a:xfrm>
        </p:grpSpPr>
        <p:sp>
          <p:nvSpPr>
            <p:cNvPr id="293" name="Rectangle 120"/>
            <p:cNvSpPr>
              <a:spLocks noChangeArrowheads="1"/>
            </p:cNvSpPr>
            <p:nvPr/>
          </p:nvSpPr>
          <p:spPr bwMode="auto">
            <a:xfrm>
              <a:off x="2192320" y="2399976"/>
              <a:ext cx="272910" cy="274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pPr eaLnBrk="1" hangingPunct="1">
                <a:buFont typeface="Monotype Sorts" charset="0"/>
                <a:buNone/>
              </a:pPr>
              <a:r>
                <a:rPr lang="en-US" altLang="zh-CN" sz="1600" b="1" dirty="0">
                  <a:solidFill>
                    <a:srgbClr val="11576A"/>
                  </a:solidFill>
                  <a:latin typeface="+mn-ea"/>
                  <a:cs typeface="宋体" charset="0"/>
                </a:rPr>
                <a:t>x</a:t>
              </a:r>
            </a:p>
          </p:txBody>
        </p:sp>
        <p:sp>
          <p:nvSpPr>
            <p:cNvPr id="844" name="Line 205"/>
            <p:cNvSpPr>
              <a:spLocks noChangeShapeType="1"/>
            </p:cNvSpPr>
            <p:nvPr/>
          </p:nvSpPr>
          <p:spPr bwMode="auto">
            <a:xfrm>
              <a:off x="2306178" y="2770833"/>
              <a:ext cx="1093225" cy="1173027"/>
            </a:xfrm>
            <a:prstGeom prst="line">
              <a:avLst/>
            </a:prstGeom>
            <a:noFill/>
            <a:ln w="28575">
              <a:solidFill>
                <a:srgbClr val="00206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846" name="Line 207"/>
            <p:cNvSpPr>
              <a:spLocks noChangeShapeType="1"/>
            </p:cNvSpPr>
            <p:nvPr/>
          </p:nvSpPr>
          <p:spPr bwMode="auto">
            <a:xfrm>
              <a:off x="2153778" y="2758133"/>
              <a:ext cx="300464" cy="1934078"/>
            </a:xfrm>
            <a:prstGeom prst="line">
              <a:avLst/>
            </a:prstGeom>
            <a:noFill/>
            <a:ln w="28575">
              <a:solidFill>
                <a:srgbClr val="00206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859" name="Rectangle 222"/>
            <p:cNvSpPr>
              <a:spLocks noChangeArrowheads="1"/>
            </p:cNvSpPr>
            <p:nvPr/>
          </p:nvSpPr>
          <p:spPr bwMode="auto">
            <a:xfrm>
              <a:off x="2473379" y="3947905"/>
              <a:ext cx="911547" cy="734047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1999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80000"/>
                </a:lnSpc>
                <a:buFont typeface="Arial" charset="0"/>
                <a:buNone/>
              </a:pPr>
              <a:r>
                <a:rPr lang="en-US" altLang="zh-CN" sz="2400" b="1">
                  <a:solidFill>
                    <a:schemeClr val="bg1"/>
                  </a:solidFill>
                  <a:latin typeface="+mn-ea"/>
                  <a:cs typeface="宋体" charset="0"/>
                </a:rPr>
                <a:t>1 0 1 1</a:t>
              </a:r>
            </a:p>
            <a:p>
              <a:pPr algn="ctr">
                <a:lnSpc>
                  <a:spcPct val="80000"/>
                </a:lnSpc>
                <a:buFont typeface="Arial" charset="0"/>
                <a:buNone/>
              </a:pPr>
              <a:r>
                <a:rPr lang="en-US" altLang="zh-CN" sz="2400" b="1">
                  <a:solidFill>
                    <a:schemeClr val="bg1"/>
                  </a:solidFill>
                  <a:latin typeface="+mn-ea"/>
                  <a:cs typeface="宋体" charset="0"/>
                </a:rPr>
                <a:t>1 1 0 0</a:t>
              </a:r>
            </a:p>
            <a:p>
              <a:pPr algn="ctr">
                <a:lnSpc>
                  <a:spcPct val="80000"/>
                </a:lnSpc>
                <a:buFont typeface="Arial" charset="0"/>
                <a:buNone/>
              </a:pPr>
              <a:r>
                <a:rPr lang="en-US" altLang="zh-CN" sz="2400" b="1">
                  <a:solidFill>
                    <a:schemeClr val="bg1"/>
                  </a:solidFill>
                  <a:latin typeface="+mn-ea"/>
                  <a:cs typeface="宋体" charset="0"/>
                </a:rPr>
                <a:t>1 1 0 1</a:t>
              </a:r>
            </a:p>
          </p:txBody>
        </p:sp>
        <p:sp>
          <p:nvSpPr>
            <p:cNvPr id="215" name="Freeform 95"/>
            <p:cNvSpPr>
              <a:spLocks/>
            </p:cNvSpPr>
            <p:nvPr/>
          </p:nvSpPr>
          <p:spPr bwMode="auto">
            <a:xfrm>
              <a:off x="2146510" y="2634414"/>
              <a:ext cx="208411" cy="117425"/>
            </a:xfrm>
            <a:custGeom>
              <a:avLst/>
              <a:gdLst>
                <a:gd name="T0" fmla="*/ 56 w 222"/>
                <a:gd name="T1" fmla="*/ 0 h 113"/>
                <a:gd name="T2" fmla="*/ 0 w 222"/>
                <a:gd name="T3" fmla="*/ 83 h 113"/>
                <a:gd name="T4" fmla="*/ 201 w 222"/>
                <a:gd name="T5" fmla="*/ 112 h 113"/>
                <a:gd name="T6" fmla="*/ 221 w 222"/>
                <a:gd name="T7" fmla="*/ 16 h 113"/>
                <a:gd name="T8" fmla="*/ 56 w 222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2"/>
                <a:gd name="T16" fmla="*/ 0 h 113"/>
                <a:gd name="T17" fmla="*/ 222 w 222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2" h="113">
                  <a:moveTo>
                    <a:pt x="56" y="0"/>
                  </a:moveTo>
                  <a:lnTo>
                    <a:pt x="0" y="83"/>
                  </a:lnTo>
                  <a:lnTo>
                    <a:pt x="201" y="112"/>
                  </a:lnTo>
                  <a:lnTo>
                    <a:pt x="221" y="16"/>
                  </a:lnTo>
                  <a:lnTo>
                    <a:pt x="56" y="0"/>
                  </a:lnTo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08163" y="3689673"/>
            <a:ext cx="1641048" cy="3053520"/>
            <a:chOff x="570997" y="2402071"/>
            <a:chExt cx="1230786" cy="2290140"/>
          </a:xfrm>
        </p:grpSpPr>
        <p:sp>
          <p:nvSpPr>
            <p:cNvPr id="256" name="Rectangle 120"/>
            <p:cNvSpPr>
              <a:spLocks noChangeArrowheads="1"/>
            </p:cNvSpPr>
            <p:nvPr/>
          </p:nvSpPr>
          <p:spPr bwMode="auto">
            <a:xfrm>
              <a:off x="616059" y="2402071"/>
              <a:ext cx="272910" cy="274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pPr eaLnBrk="1" hangingPunct="1">
                <a:buFont typeface="Monotype Sorts" charset="0"/>
                <a:buNone/>
              </a:pPr>
              <a:r>
                <a:rPr lang="en-US" altLang="zh-CN" sz="1600" b="1" dirty="0">
                  <a:solidFill>
                    <a:srgbClr val="11576A"/>
                  </a:solidFill>
                  <a:latin typeface="+mn-ea"/>
                  <a:cs typeface="宋体" charset="0"/>
                </a:rPr>
                <a:t>x</a:t>
              </a:r>
            </a:p>
          </p:txBody>
        </p:sp>
        <p:sp>
          <p:nvSpPr>
            <p:cNvPr id="841" name="Line 202"/>
            <p:cNvSpPr>
              <a:spLocks noChangeShapeType="1"/>
            </p:cNvSpPr>
            <p:nvPr/>
          </p:nvSpPr>
          <p:spPr bwMode="auto">
            <a:xfrm>
              <a:off x="731378" y="2758133"/>
              <a:ext cx="1070405" cy="1178595"/>
            </a:xfrm>
            <a:prstGeom prst="line">
              <a:avLst/>
            </a:prstGeom>
            <a:noFill/>
            <a:ln w="28575">
              <a:solidFill>
                <a:srgbClr val="00206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843" name="Line 204"/>
            <p:cNvSpPr>
              <a:spLocks noChangeShapeType="1"/>
            </p:cNvSpPr>
            <p:nvPr/>
          </p:nvSpPr>
          <p:spPr bwMode="auto">
            <a:xfrm>
              <a:off x="578978" y="2745433"/>
              <a:ext cx="263525" cy="1946778"/>
            </a:xfrm>
            <a:prstGeom prst="line">
              <a:avLst/>
            </a:prstGeom>
            <a:noFill/>
            <a:ln w="28575">
              <a:solidFill>
                <a:srgbClr val="00206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856" name="Rectangle 219"/>
            <p:cNvSpPr>
              <a:spLocks noChangeArrowheads="1"/>
            </p:cNvSpPr>
            <p:nvPr/>
          </p:nvSpPr>
          <p:spPr bwMode="auto">
            <a:xfrm>
              <a:off x="873179" y="3947905"/>
              <a:ext cx="911547" cy="734047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1999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80000"/>
                </a:lnSpc>
                <a:buFont typeface="Arial" charset="0"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+mn-ea"/>
                  <a:cs typeface="宋体" charset="0"/>
                </a:rPr>
                <a:t>1 0 0 0</a:t>
              </a:r>
            </a:p>
            <a:p>
              <a:pPr algn="ctr">
                <a:lnSpc>
                  <a:spcPct val="80000"/>
                </a:lnSpc>
                <a:buFont typeface="Arial" charset="0"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+mn-ea"/>
                  <a:cs typeface="宋体" charset="0"/>
                </a:rPr>
                <a:t>1 0 0 1</a:t>
              </a:r>
            </a:p>
            <a:p>
              <a:pPr algn="ctr">
                <a:lnSpc>
                  <a:spcPct val="80000"/>
                </a:lnSpc>
                <a:buFont typeface="Arial" charset="0"/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+mn-ea"/>
                  <a:cs typeface="宋体" charset="0"/>
                </a:rPr>
                <a:t>1 0 1 0</a:t>
              </a:r>
            </a:p>
          </p:txBody>
        </p:sp>
        <p:sp>
          <p:nvSpPr>
            <p:cNvPr id="216" name="Freeform 95"/>
            <p:cNvSpPr>
              <a:spLocks/>
            </p:cNvSpPr>
            <p:nvPr/>
          </p:nvSpPr>
          <p:spPr bwMode="auto">
            <a:xfrm>
              <a:off x="570997" y="2634414"/>
              <a:ext cx="208411" cy="117425"/>
            </a:xfrm>
            <a:custGeom>
              <a:avLst/>
              <a:gdLst>
                <a:gd name="T0" fmla="*/ 56 w 222"/>
                <a:gd name="T1" fmla="*/ 0 h 113"/>
                <a:gd name="T2" fmla="*/ 0 w 222"/>
                <a:gd name="T3" fmla="*/ 83 h 113"/>
                <a:gd name="T4" fmla="*/ 201 w 222"/>
                <a:gd name="T5" fmla="*/ 112 h 113"/>
                <a:gd name="T6" fmla="*/ 221 w 222"/>
                <a:gd name="T7" fmla="*/ 16 h 113"/>
                <a:gd name="T8" fmla="*/ 56 w 222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2"/>
                <a:gd name="T16" fmla="*/ 0 h 113"/>
                <a:gd name="T17" fmla="*/ 222 w 222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2" h="113">
                  <a:moveTo>
                    <a:pt x="56" y="0"/>
                  </a:moveTo>
                  <a:lnTo>
                    <a:pt x="0" y="83"/>
                  </a:lnTo>
                  <a:lnTo>
                    <a:pt x="201" y="112"/>
                  </a:lnTo>
                  <a:lnTo>
                    <a:pt x="221" y="16"/>
                  </a:lnTo>
                  <a:lnTo>
                    <a:pt x="56" y="0"/>
                  </a:lnTo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F1D0D8FF-0C02-4D2A-B37E-834E79C1FB7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5455340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RAID-4: </a:t>
            </a:r>
            <a:r>
              <a:rPr lang="zh-CN" altLang="en-US" dirty="0"/>
              <a:t>带校验的磁盘条带化</a:t>
            </a:r>
          </a:p>
        </p:txBody>
      </p:sp>
      <p:sp>
        <p:nvSpPr>
          <p:cNvPr id="219" name="文本占位符 1">
            <a:extLst>
              <a:ext uri="{FF2B5EF4-FFF2-40B4-BE49-F238E27FC236}">
                <a16:creationId xmlns:a16="http://schemas.microsoft.com/office/drawing/2014/main" id="{EC8FF3F4-6276-4366-9376-7918C6B280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220" name="文本占位符 2">
            <a:extLst>
              <a:ext uri="{FF2B5EF4-FFF2-40B4-BE49-F238E27FC236}">
                <a16:creationId xmlns:a16="http://schemas.microsoft.com/office/drawing/2014/main" id="{11F84269-BC14-44F6-8C40-5A6FA4C17E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227" name="文本占位符 3">
            <a:extLst>
              <a:ext uri="{FF2B5EF4-FFF2-40B4-BE49-F238E27FC236}">
                <a16:creationId xmlns:a16="http://schemas.microsoft.com/office/drawing/2014/main" id="{A7ADE825-5633-4401-8AF7-967377C6F4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231" name="文本占位符 4">
            <a:extLst>
              <a:ext uri="{FF2B5EF4-FFF2-40B4-BE49-F238E27FC236}">
                <a16:creationId xmlns:a16="http://schemas.microsoft.com/office/drawing/2014/main" id="{B586B0EE-491F-4287-95F3-CC5F71B550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磁盘结构</a:t>
            </a:r>
          </a:p>
        </p:txBody>
      </p:sp>
      <p:sp>
        <p:nvSpPr>
          <p:cNvPr id="252" name="文本占位符 5">
            <a:extLst>
              <a:ext uri="{FF2B5EF4-FFF2-40B4-BE49-F238E27FC236}">
                <a16:creationId xmlns:a16="http://schemas.microsoft.com/office/drawing/2014/main" id="{79144962-3E0D-459A-9AF3-4EFE3847CE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磁盘调度算法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89CDA9A-AC63-472E-A9C7-A402D08AF26C}"/>
              </a:ext>
            </a:extLst>
          </p:cNvPr>
          <p:cNvSpPr txBox="1"/>
          <p:nvPr/>
        </p:nvSpPr>
        <p:spPr>
          <a:xfrm>
            <a:off x="1552027" y="1610429"/>
            <a:ext cx="6428363" cy="1128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数据块级的磁盘条带化 </a:t>
            </a:r>
            <a:r>
              <a:rPr lang="en-US" altLang="zh-CN" sz="2400" b="1" dirty="0"/>
              <a:t>+ </a:t>
            </a:r>
            <a:r>
              <a:rPr lang="zh-CN" altLang="en-US" sz="2400" b="1" dirty="0"/>
              <a:t>专用奇偶校验磁盘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允许从任意一个故障磁盘中恢复</a:t>
            </a:r>
          </a:p>
        </p:txBody>
      </p:sp>
    </p:spTree>
    <p:extLst>
      <p:ext uri="{BB962C8B-B14F-4D97-AF65-F5344CB8AC3E}">
        <p14:creationId xmlns:p14="http://schemas.microsoft.com/office/powerpoint/2010/main" val="200442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288069" y="1473286"/>
            <a:ext cx="10200696" cy="1969212"/>
            <a:chOff x="1087459" y="769022"/>
            <a:chExt cx="7650522" cy="1476909"/>
          </a:xfrm>
        </p:grpSpPr>
        <p:grpSp>
          <p:nvGrpSpPr>
            <p:cNvPr id="14" name="组合 13"/>
            <p:cNvGrpSpPr/>
            <p:nvPr/>
          </p:nvGrpSpPr>
          <p:grpSpPr>
            <a:xfrm>
              <a:off x="1087459" y="1126212"/>
              <a:ext cx="1365868" cy="1116527"/>
              <a:chOff x="1087459" y="1126212"/>
              <a:chExt cx="1365868" cy="1116527"/>
            </a:xfrm>
          </p:grpSpPr>
          <p:sp>
            <p:nvSpPr>
              <p:cNvPr id="398" name="Line 86"/>
              <p:cNvSpPr>
                <a:spLocks noChangeShapeType="1"/>
              </p:cNvSpPr>
              <p:nvPr/>
            </p:nvSpPr>
            <p:spPr bwMode="auto">
              <a:xfrm>
                <a:off x="1701994" y="1834379"/>
                <a:ext cx="0" cy="408360"/>
              </a:xfrm>
              <a:prstGeom prst="line">
                <a:avLst/>
              </a:prstGeom>
              <a:noFill/>
              <a:ln w="762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399" name="Line 87"/>
              <p:cNvSpPr>
                <a:spLocks noChangeShapeType="1"/>
              </p:cNvSpPr>
              <p:nvPr/>
            </p:nvSpPr>
            <p:spPr bwMode="auto">
              <a:xfrm flipH="1">
                <a:off x="2173266" y="1942931"/>
                <a:ext cx="261922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00" name="Oval 88"/>
              <p:cNvSpPr>
                <a:spLocks noChangeArrowheads="1"/>
              </p:cNvSpPr>
              <p:nvPr/>
            </p:nvSpPr>
            <p:spPr bwMode="auto">
              <a:xfrm>
                <a:off x="1088027" y="1583161"/>
                <a:ext cx="1243893" cy="461084"/>
              </a:xfrm>
              <a:prstGeom prst="ellipse">
                <a:avLst/>
              </a:prstGeom>
              <a:gradFill>
                <a:gsLst>
                  <a:gs pos="100000">
                    <a:srgbClr val="339900"/>
                  </a:gs>
                  <a:gs pos="0">
                    <a:srgbClr val="CCFF99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401" name="Oval 89"/>
              <p:cNvSpPr>
                <a:spLocks noChangeArrowheads="1"/>
              </p:cNvSpPr>
              <p:nvPr/>
            </p:nvSpPr>
            <p:spPr bwMode="auto">
              <a:xfrm>
                <a:off x="1215702" y="1693780"/>
                <a:ext cx="988543" cy="20986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402" name="Line 90"/>
              <p:cNvSpPr>
                <a:spLocks noChangeShapeType="1"/>
              </p:cNvSpPr>
              <p:nvPr/>
            </p:nvSpPr>
            <p:spPr bwMode="auto">
              <a:xfrm flipH="1">
                <a:off x="2173266" y="1765113"/>
                <a:ext cx="261922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03" name="Oval 91"/>
              <p:cNvSpPr>
                <a:spLocks noChangeArrowheads="1"/>
              </p:cNvSpPr>
              <p:nvPr/>
            </p:nvSpPr>
            <p:spPr bwMode="auto">
              <a:xfrm>
                <a:off x="1088027" y="1398107"/>
                <a:ext cx="1243893" cy="461084"/>
              </a:xfrm>
              <a:prstGeom prst="ellipse">
                <a:avLst/>
              </a:prstGeom>
              <a:gradFill>
                <a:gsLst>
                  <a:gs pos="100000">
                    <a:srgbClr val="339900"/>
                  </a:gs>
                  <a:gs pos="0">
                    <a:srgbClr val="CCFF99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404" name="Oval 92"/>
              <p:cNvSpPr>
                <a:spLocks noChangeArrowheads="1"/>
              </p:cNvSpPr>
              <p:nvPr/>
            </p:nvSpPr>
            <p:spPr bwMode="auto">
              <a:xfrm>
                <a:off x="1215702" y="1524233"/>
                <a:ext cx="988543" cy="20986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405" name="Line 93"/>
              <p:cNvSpPr>
                <a:spLocks noChangeShapeType="1"/>
              </p:cNvSpPr>
              <p:nvPr/>
            </p:nvSpPr>
            <p:spPr bwMode="auto">
              <a:xfrm flipH="1">
                <a:off x="2177020" y="1483901"/>
                <a:ext cx="262861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06" name="Oval 94"/>
              <p:cNvSpPr>
                <a:spLocks noChangeArrowheads="1"/>
              </p:cNvSpPr>
              <p:nvPr/>
            </p:nvSpPr>
            <p:spPr bwMode="auto">
              <a:xfrm>
                <a:off x="1088027" y="1228560"/>
                <a:ext cx="1243893" cy="46108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408" name="Line 96"/>
              <p:cNvSpPr>
                <a:spLocks noChangeShapeType="1"/>
              </p:cNvSpPr>
              <p:nvPr/>
            </p:nvSpPr>
            <p:spPr bwMode="auto">
              <a:xfrm flipH="1">
                <a:off x="2208000" y="1456001"/>
                <a:ext cx="135185" cy="0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09" name="Line 97"/>
              <p:cNvSpPr>
                <a:spLocks noChangeShapeType="1"/>
              </p:cNvSpPr>
              <p:nvPr/>
            </p:nvSpPr>
            <p:spPr bwMode="auto">
              <a:xfrm>
                <a:off x="1701994" y="1572927"/>
                <a:ext cx="0" cy="109585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10" name="Line 98"/>
              <p:cNvSpPr>
                <a:spLocks noChangeShapeType="1"/>
              </p:cNvSpPr>
              <p:nvPr/>
            </p:nvSpPr>
            <p:spPr bwMode="auto">
              <a:xfrm flipH="1">
                <a:off x="1985507" y="1260609"/>
                <a:ext cx="38490" cy="102348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11" name="Line 99"/>
              <p:cNvSpPr>
                <a:spLocks noChangeShapeType="1"/>
              </p:cNvSpPr>
              <p:nvPr/>
            </p:nvSpPr>
            <p:spPr bwMode="auto">
              <a:xfrm>
                <a:off x="2046529" y="1540774"/>
                <a:ext cx="48817" cy="87875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12" name="Line 100"/>
              <p:cNvSpPr>
                <a:spLocks noChangeShapeType="1"/>
              </p:cNvSpPr>
              <p:nvPr/>
            </p:nvSpPr>
            <p:spPr bwMode="auto">
              <a:xfrm>
                <a:off x="1887874" y="1565690"/>
                <a:ext cx="15021" cy="116822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13" name="Line 101"/>
              <p:cNvSpPr>
                <a:spLocks noChangeShapeType="1"/>
              </p:cNvSpPr>
              <p:nvPr/>
            </p:nvSpPr>
            <p:spPr bwMode="auto">
              <a:xfrm flipV="1">
                <a:off x="1818404" y="1233246"/>
                <a:ext cx="10326" cy="110619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14" name="Line 102"/>
              <p:cNvSpPr>
                <a:spLocks noChangeShapeType="1"/>
              </p:cNvSpPr>
              <p:nvPr/>
            </p:nvSpPr>
            <p:spPr bwMode="auto">
              <a:xfrm flipV="1">
                <a:off x="2120694" y="1308165"/>
                <a:ext cx="65715" cy="80638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15" name="Line 103"/>
              <p:cNvSpPr>
                <a:spLocks noChangeShapeType="1"/>
              </p:cNvSpPr>
              <p:nvPr/>
            </p:nvSpPr>
            <p:spPr bwMode="auto">
              <a:xfrm>
                <a:off x="2157495" y="1517375"/>
                <a:ext cx="83552" cy="50657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16" name="Oval 104"/>
              <p:cNvSpPr>
                <a:spLocks noChangeArrowheads="1"/>
              </p:cNvSpPr>
              <p:nvPr/>
            </p:nvSpPr>
            <p:spPr bwMode="auto">
              <a:xfrm>
                <a:off x="1215702" y="1353653"/>
                <a:ext cx="988543" cy="210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417" name="Line 105"/>
              <p:cNvSpPr>
                <a:spLocks noChangeShapeType="1"/>
              </p:cNvSpPr>
              <p:nvPr/>
            </p:nvSpPr>
            <p:spPr bwMode="auto">
              <a:xfrm flipH="1">
                <a:off x="1522686" y="1567378"/>
                <a:ext cx="21592" cy="116822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18" name="Line 106"/>
              <p:cNvSpPr>
                <a:spLocks noChangeShapeType="1"/>
              </p:cNvSpPr>
              <p:nvPr/>
            </p:nvSpPr>
            <p:spPr bwMode="auto">
              <a:xfrm flipH="1">
                <a:off x="1087459" y="1463238"/>
                <a:ext cx="122042" cy="0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19" name="Line 107"/>
              <p:cNvSpPr>
                <a:spLocks noChangeShapeType="1"/>
              </p:cNvSpPr>
              <p:nvPr/>
            </p:nvSpPr>
            <p:spPr bwMode="auto">
              <a:xfrm flipH="1">
                <a:off x="1330234" y="1550183"/>
                <a:ext cx="56327" cy="87875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20" name="Line 108"/>
              <p:cNvSpPr>
                <a:spLocks noChangeShapeType="1"/>
              </p:cNvSpPr>
              <p:nvPr/>
            </p:nvSpPr>
            <p:spPr bwMode="auto">
              <a:xfrm>
                <a:off x="1408153" y="1260609"/>
                <a:ext cx="31919" cy="102348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21" name="Line 109"/>
              <p:cNvSpPr>
                <a:spLocks noChangeShapeType="1"/>
              </p:cNvSpPr>
              <p:nvPr/>
            </p:nvSpPr>
            <p:spPr bwMode="auto">
              <a:xfrm flipH="1" flipV="1">
                <a:off x="1244615" y="1309853"/>
                <a:ext cx="47878" cy="80638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22" name="Line 110"/>
              <p:cNvSpPr>
                <a:spLocks noChangeShapeType="1"/>
              </p:cNvSpPr>
              <p:nvPr/>
            </p:nvSpPr>
            <p:spPr bwMode="auto">
              <a:xfrm flipH="1" flipV="1">
                <a:off x="1593094" y="1240483"/>
                <a:ext cx="12204" cy="103382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23" name="Line 111"/>
              <p:cNvSpPr>
                <a:spLocks noChangeShapeType="1"/>
              </p:cNvSpPr>
              <p:nvPr/>
            </p:nvSpPr>
            <p:spPr bwMode="auto">
              <a:xfrm flipH="1">
                <a:off x="1192043" y="1522924"/>
                <a:ext cx="92940" cy="57894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24" name="Oval 112"/>
              <p:cNvSpPr>
                <a:spLocks noChangeArrowheads="1"/>
              </p:cNvSpPr>
              <p:nvPr/>
            </p:nvSpPr>
            <p:spPr bwMode="auto">
              <a:xfrm>
                <a:off x="1674769" y="1430155"/>
                <a:ext cx="55389" cy="43420"/>
              </a:xfrm>
              <a:prstGeom prst="ellipse">
                <a:avLst/>
              </a:prstGeom>
              <a:solidFill>
                <a:srgbClr val="11576A"/>
              </a:solidFill>
              <a:ln w="12700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425" name="Line 113"/>
              <p:cNvSpPr>
                <a:spLocks noChangeShapeType="1"/>
              </p:cNvSpPr>
              <p:nvPr/>
            </p:nvSpPr>
            <p:spPr bwMode="auto">
              <a:xfrm>
                <a:off x="1704810" y="1126212"/>
                <a:ext cx="0" cy="312214"/>
              </a:xfrm>
              <a:prstGeom prst="line">
                <a:avLst/>
              </a:prstGeom>
              <a:noFill/>
              <a:ln w="762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26" name="Line 114"/>
              <p:cNvSpPr>
                <a:spLocks noChangeShapeType="1"/>
              </p:cNvSpPr>
              <p:nvPr/>
            </p:nvSpPr>
            <p:spPr bwMode="auto">
              <a:xfrm flipH="1">
                <a:off x="2177020" y="1403262"/>
                <a:ext cx="262861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27" name="Line 115"/>
              <p:cNvSpPr>
                <a:spLocks noChangeShapeType="1"/>
              </p:cNvSpPr>
              <p:nvPr/>
            </p:nvSpPr>
            <p:spPr bwMode="auto">
              <a:xfrm>
                <a:off x="2190163" y="1412580"/>
                <a:ext cx="0" cy="26879"/>
              </a:xfrm>
              <a:prstGeom prst="line">
                <a:avLst/>
              </a:prstGeom>
              <a:noFill/>
              <a:ln w="508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28" name="Line 116"/>
              <p:cNvSpPr>
                <a:spLocks noChangeShapeType="1"/>
              </p:cNvSpPr>
              <p:nvPr/>
            </p:nvSpPr>
            <p:spPr bwMode="auto">
              <a:xfrm flipH="1">
                <a:off x="2157495" y="1861368"/>
                <a:ext cx="262861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29" name="Line 117"/>
              <p:cNvSpPr>
                <a:spLocks noChangeShapeType="1"/>
              </p:cNvSpPr>
              <p:nvPr/>
            </p:nvSpPr>
            <p:spPr bwMode="auto">
              <a:xfrm flipH="1">
                <a:off x="2177020" y="1683428"/>
                <a:ext cx="262861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30" name="Line 118"/>
              <p:cNvSpPr>
                <a:spLocks noChangeShapeType="1"/>
              </p:cNvSpPr>
              <p:nvPr/>
            </p:nvSpPr>
            <p:spPr bwMode="auto">
              <a:xfrm>
                <a:off x="2190163" y="1686543"/>
                <a:ext cx="0" cy="25846"/>
              </a:xfrm>
              <a:prstGeom prst="line">
                <a:avLst/>
              </a:prstGeom>
              <a:noFill/>
              <a:ln w="508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31" name="Line 119"/>
              <p:cNvSpPr>
                <a:spLocks noChangeShapeType="1"/>
              </p:cNvSpPr>
              <p:nvPr/>
            </p:nvSpPr>
            <p:spPr bwMode="auto">
              <a:xfrm>
                <a:off x="2190163" y="1863327"/>
                <a:ext cx="0" cy="25846"/>
              </a:xfrm>
              <a:prstGeom prst="line">
                <a:avLst/>
              </a:prstGeom>
              <a:noFill/>
              <a:ln w="508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432" name="Rectangle 120"/>
              <p:cNvSpPr>
                <a:spLocks noChangeArrowheads="1"/>
              </p:cNvSpPr>
              <p:nvPr/>
            </p:nvSpPr>
            <p:spPr bwMode="auto">
              <a:xfrm>
                <a:off x="1379955" y="1332979"/>
                <a:ext cx="272910" cy="274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20649" tIns="59267" rIns="120649" bIns="59267">
                <a:spAutoFit/>
              </a:bodyPr>
              <a:lstStyle/>
              <a:p>
                <a:pPr eaLnBrk="1" hangingPunct="1">
                  <a:buFont typeface="Monotype Sorts" charset="0"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+mn-ea"/>
                    <a:cs typeface="宋体" charset="0"/>
                  </a:rPr>
                  <a:t>x</a:t>
                </a:r>
              </a:p>
            </p:txBody>
          </p:sp>
          <p:sp>
            <p:nvSpPr>
              <p:cNvPr id="433" name="Line 121"/>
              <p:cNvSpPr>
                <a:spLocks noChangeShapeType="1"/>
              </p:cNvSpPr>
              <p:nvPr/>
            </p:nvSpPr>
            <p:spPr bwMode="auto">
              <a:xfrm>
                <a:off x="2453327" y="1371629"/>
                <a:ext cx="0" cy="813618"/>
              </a:xfrm>
              <a:prstGeom prst="line">
                <a:avLst/>
              </a:prstGeom>
              <a:noFill/>
              <a:ln w="762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sp>
          <p:nvSpPr>
            <p:cNvPr id="437" name="Rectangle 6"/>
            <p:cNvSpPr>
              <a:spLocks noChangeArrowheads="1"/>
            </p:cNvSpPr>
            <p:nvPr/>
          </p:nvSpPr>
          <p:spPr bwMode="auto">
            <a:xfrm>
              <a:off x="1257184" y="769022"/>
              <a:ext cx="925732" cy="335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号磁盘</a:t>
              </a:r>
              <a:endPara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8" name="Rectangle 7"/>
            <p:cNvSpPr>
              <a:spLocks noChangeArrowheads="1"/>
            </p:cNvSpPr>
            <p:nvPr/>
          </p:nvSpPr>
          <p:spPr bwMode="auto">
            <a:xfrm>
              <a:off x="2844684" y="769022"/>
              <a:ext cx="925732" cy="335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号磁盘</a:t>
              </a:r>
              <a:endPara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9" name="Rectangle 8"/>
            <p:cNvSpPr>
              <a:spLocks noChangeArrowheads="1"/>
            </p:cNvSpPr>
            <p:nvPr/>
          </p:nvSpPr>
          <p:spPr bwMode="auto">
            <a:xfrm>
              <a:off x="4406784" y="769022"/>
              <a:ext cx="925732" cy="335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号磁盘</a:t>
              </a:r>
              <a:endPara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0" name="Rectangle 9"/>
            <p:cNvSpPr>
              <a:spLocks noChangeArrowheads="1"/>
            </p:cNvSpPr>
            <p:nvPr/>
          </p:nvSpPr>
          <p:spPr bwMode="auto">
            <a:xfrm>
              <a:off x="5981584" y="769022"/>
              <a:ext cx="925732" cy="335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号磁盘</a:t>
              </a:r>
              <a:endPara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2" name="Rectangle 9"/>
            <p:cNvSpPr>
              <a:spLocks noChangeArrowheads="1"/>
            </p:cNvSpPr>
            <p:nvPr/>
          </p:nvSpPr>
          <p:spPr bwMode="auto">
            <a:xfrm>
              <a:off x="7592942" y="769022"/>
              <a:ext cx="925732" cy="335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号磁盘</a:t>
              </a:r>
              <a:endPara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40" name="组合 539"/>
            <p:cNvGrpSpPr/>
            <p:nvPr/>
          </p:nvGrpSpPr>
          <p:grpSpPr>
            <a:xfrm>
              <a:off x="2661651" y="1120930"/>
              <a:ext cx="1365868" cy="1116527"/>
              <a:chOff x="1087459" y="1126212"/>
              <a:chExt cx="1365868" cy="1116527"/>
            </a:xfrm>
          </p:grpSpPr>
          <p:sp>
            <p:nvSpPr>
              <p:cNvPr id="541" name="Line 86"/>
              <p:cNvSpPr>
                <a:spLocks noChangeShapeType="1"/>
              </p:cNvSpPr>
              <p:nvPr/>
            </p:nvSpPr>
            <p:spPr bwMode="auto">
              <a:xfrm>
                <a:off x="1701994" y="1834379"/>
                <a:ext cx="0" cy="408360"/>
              </a:xfrm>
              <a:prstGeom prst="line">
                <a:avLst/>
              </a:prstGeom>
              <a:noFill/>
              <a:ln w="762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42" name="Line 87"/>
              <p:cNvSpPr>
                <a:spLocks noChangeShapeType="1"/>
              </p:cNvSpPr>
              <p:nvPr/>
            </p:nvSpPr>
            <p:spPr bwMode="auto">
              <a:xfrm flipH="1">
                <a:off x="2173266" y="1942931"/>
                <a:ext cx="261922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43" name="Oval 88"/>
              <p:cNvSpPr>
                <a:spLocks noChangeArrowheads="1"/>
              </p:cNvSpPr>
              <p:nvPr/>
            </p:nvSpPr>
            <p:spPr bwMode="auto">
              <a:xfrm>
                <a:off x="1088027" y="1583161"/>
                <a:ext cx="1243893" cy="461084"/>
              </a:xfrm>
              <a:prstGeom prst="ellipse">
                <a:avLst/>
              </a:prstGeom>
              <a:gradFill>
                <a:gsLst>
                  <a:gs pos="100000">
                    <a:srgbClr val="339900"/>
                  </a:gs>
                  <a:gs pos="0">
                    <a:srgbClr val="CCFF99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544" name="Oval 89"/>
              <p:cNvSpPr>
                <a:spLocks noChangeArrowheads="1"/>
              </p:cNvSpPr>
              <p:nvPr/>
            </p:nvSpPr>
            <p:spPr bwMode="auto">
              <a:xfrm>
                <a:off x="1215702" y="1693780"/>
                <a:ext cx="988543" cy="20986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545" name="Line 90"/>
              <p:cNvSpPr>
                <a:spLocks noChangeShapeType="1"/>
              </p:cNvSpPr>
              <p:nvPr/>
            </p:nvSpPr>
            <p:spPr bwMode="auto">
              <a:xfrm flipH="1">
                <a:off x="2173266" y="1765113"/>
                <a:ext cx="261922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46" name="Oval 91"/>
              <p:cNvSpPr>
                <a:spLocks noChangeArrowheads="1"/>
              </p:cNvSpPr>
              <p:nvPr/>
            </p:nvSpPr>
            <p:spPr bwMode="auto">
              <a:xfrm>
                <a:off x="1088027" y="1398107"/>
                <a:ext cx="1243893" cy="461084"/>
              </a:xfrm>
              <a:prstGeom prst="ellipse">
                <a:avLst/>
              </a:prstGeom>
              <a:gradFill>
                <a:gsLst>
                  <a:gs pos="100000">
                    <a:srgbClr val="339900"/>
                  </a:gs>
                  <a:gs pos="0">
                    <a:srgbClr val="CCFF99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547" name="Oval 92"/>
              <p:cNvSpPr>
                <a:spLocks noChangeArrowheads="1"/>
              </p:cNvSpPr>
              <p:nvPr/>
            </p:nvSpPr>
            <p:spPr bwMode="auto">
              <a:xfrm>
                <a:off x="1215702" y="1524233"/>
                <a:ext cx="988543" cy="20986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548" name="Line 93"/>
              <p:cNvSpPr>
                <a:spLocks noChangeShapeType="1"/>
              </p:cNvSpPr>
              <p:nvPr/>
            </p:nvSpPr>
            <p:spPr bwMode="auto">
              <a:xfrm flipH="1">
                <a:off x="2177020" y="1483901"/>
                <a:ext cx="262861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49" name="Oval 94"/>
              <p:cNvSpPr>
                <a:spLocks noChangeArrowheads="1"/>
              </p:cNvSpPr>
              <p:nvPr/>
            </p:nvSpPr>
            <p:spPr bwMode="auto">
              <a:xfrm>
                <a:off x="1088027" y="1228560"/>
                <a:ext cx="1243893" cy="46108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550" name="Line 96"/>
              <p:cNvSpPr>
                <a:spLocks noChangeShapeType="1"/>
              </p:cNvSpPr>
              <p:nvPr/>
            </p:nvSpPr>
            <p:spPr bwMode="auto">
              <a:xfrm flipH="1">
                <a:off x="2208000" y="1456001"/>
                <a:ext cx="135185" cy="0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51" name="Line 97"/>
              <p:cNvSpPr>
                <a:spLocks noChangeShapeType="1"/>
              </p:cNvSpPr>
              <p:nvPr/>
            </p:nvSpPr>
            <p:spPr bwMode="auto">
              <a:xfrm>
                <a:off x="1701994" y="1572927"/>
                <a:ext cx="0" cy="109585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52" name="Line 98"/>
              <p:cNvSpPr>
                <a:spLocks noChangeShapeType="1"/>
              </p:cNvSpPr>
              <p:nvPr/>
            </p:nvSpPr>
            <p:spPr bwMode="auto">
              <a:xfrm flipH="1">
                <a:off x="1985507" y="1260609"/>
                <a:ext cx="38490" cy="102348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53" name="Line 99"/>
              <p:cNvSpPr>
                <a:spLocks noChangeShapeType="1"/>
              </p:cNvSpPr>
              <p:nvPr/>
            </p:nvSpPr>
            <p:spPr bwMode="auto">
              <a:xfrm>
                <a:off x="2046529" y="1540774"/>
                <a:ext cx="48817" cy="87875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54" name="Line 100"/>
              <p:cNvSpPr>
                <a:spLocks noChangeShapeType="1"/>
              </p:cNvSpPr>
              <p:nvPr/>
            </p:nvSpPr>
            <p:spPr bwMode="auto">
              <a:xfrm>
                <a:off x="1887874" y="1565690"/>
                <a:ext cx="15021" cy="116822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55" name="Line 101"/>
              <p:cNvSpPr>
                <a:spLocks noChangeShapeType="1"/>
              </p:cNvSpPr>
              <p:nvPr/>
            </p:nvSpPr>
            <p:spPr bwMode="auto">
              <a:xfrm flipV="1">
                <a:off x="1818404" y="1233246"/>
                <a:ext cx="10326" cy="110619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56" name="Line 102"/>
              <p:cNvSpPr>
                <a:spLocks noChangeShapeType="1"/>
              </p:cNvSpPr>
              <p:nvPr/>
            </p:nvSpPr>
            <p:spPr bwMode="auto">
              <a:xfrm flipV="1">
                <a:off x="2120694" y="1308165"/>
                <a:ext cx="65715" cy="80638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57" name="Line 103"/>
              <p:cNvSpPr>
                <a:spLocks noChangeShapeType="1"/>
              </p:cNvSpPr>
              <p:nvPr/>
            </p:nvSpPr>
            <p:spPr bwMode="auto">
              <a:xfrm>
                <a:off x="2157495" y="1517375"/>
                <a:ext cx="83552" cy="50657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58" name="Oval 104"/>
              <p:cNvSpPr>
                <a:spLocks noChangeArrowheads="1"/>
              </p:cNvSpPr>
              <p:nvPr/>
            </p:nvSpPr>
            <p:spPr bwMode="auto">
              <a:xfrm>
                <a:off x="1215702" y="1353653"/>
                <a:ext cx="988543" cy="210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559" name="Line 105"/>
              <p:cNvSpPr>
                <a:spLocks noChangeShapeType="1"/>
              </p:cNvSpPr>
              <p:nvPr/>
            </p:nvSpPr>
            <p:spPr bwMode="auto">
              <a:xfrm flipH="1">
                <a:off x="1522686" y="1567378"/>
                <a:ext cx="21592" cy="116822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60" name="Line 106"/>
              <p:cNvSpPr>
                <a:spLocks noChangeShapeType="1"/>
              </p:cNvSpPr>
              <p:nvPr/>
            </p:nvSpPr>
            <p:spPr bwMode="auto">
              <a:xfrm flipH="1">
                <a:off x="1087459" y="1463238"/>
                <a:ext cx="122042" cy="0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61" name="Line 107"/>
              <p:cNvSpPr>
                <a:spLocks noChangeShapeType="1"/>
              </p:cNvSpPr>
              <p:nvPr/>
            </p:nvSpPr>
            <p:spPr bwMode="auto">
              <a:xfrm flipH="1">
                <a:off x="1330234" y="1550183"/>
                <a:ext cx="56327" cy="87875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62" name="Line 108"/>
              <p:cNvSpPr>
                <a:spLocks noChangeShapeType="1"/>
              </p:cNvSpPr>
              <p:nvPr/>
            </p:nvSpPr>
            <p:spPr bwMode="auto">
              <a:xfrm>
                <a:off x="1408153" y="1260609"/>
                <a:ext cx="31919" cy="102348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63" name="Line 109"/>
              <p:cNvSpPr>
                <a:spLocks noChangeShapeType="1"/>
              </p:cNvSpPr>
              <p:nvPr/>
            </p:nvSpPr>
            <p:spPr bwMode="auto">
              <a:xfrm flipH="1" flipV="1">
                <a:off x="1244615" y="1309853"/>
                <a:ext cx="47878" cy="80638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64" name="Line 110"/>
              <p:cNvSpPr>
                <a:spLocks noChangeShapeType="1"/>
              </p:cNvSpPr>
              <p:nvPr/>
            </p:nvSpPr>
            <p:spPr bwMode="auto">
              <a:xfrm flipH="1" flipV="1">
                <a:off x="1593094" y="1240483"/>
                <a:ext cx="12204" cy="103382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65" name="Line 111"/>
              <p:cNvSpPr>
                <a:spLocks noChangeShapeType="1"/>
              </p:cNvSpPr>
              <p:nvPr/>
            </p:nvSpPr>
            <p:spPr bwMode="auto">
              <a:xfrm flipH="1">
                <a:off x="1192043" y="1522924"/>
                <a:ext cx="92940" cy="57894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66" name="Oval 112"/>
              <p:cNvSpPr>
                <a:spLocks noChangeArrowheads="1"/>
              </p:cNvSpPr>
              <p:nvPr/>
            </p:nvSpPr>
            <p:spPr bwMode="auto">
              <a:xfrm>
                <a:off x="1674769" y="1430155"/>
                <a:ext cx="55389" cy="43420"/>
              </a:xfrm>
              <a:prstGeom prst="ellipse">
                <a:avLst/>
              </a:prstGeom>
              <a:solidFill>
                <a:srgbClr val="11576A"/>
              </a:solidFill>
              <a:ln w="12700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567" name="Line 113"/>
              <p:cNvSpPr>
                <a:spLocks noChangeShapeType="1"/>
              </p:cNvSpPr>
              <p:nvPr/>
            </p:nvSpPr>
            <p:spPr bwMode="auto">
              <a:xfrm>
                <a:off x="1704810" y="1126212"/>
                <a:ext cx="0" cy="312214"/>
              </a:xfrm>
              <a:prstGeom prst="line">
                <a:avLst/>
              </a:prstGeom>
              <a:noFill/>
              <a:ln w="762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68" name="Line 114"/>
              <p:cNvSpPr>
                <a:spLocks noChangeShapeType="1"/>
              </p:cNvSpPr>
              <p:nvPr/>
            </p:nvSpPr>
            <p:spPr bwMode="auto">
              <a:xfrm flipH="1">
                <a:off x="2177020" y="1403262"/>
                <a:ext cx="262861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69" name="Line 115"/>
              <p:cNvSpPr>
                <a:spLocks noChangeShapeType="1"/>
              </p:cNvSpPr>
              <p:nvPr/>
            </p:nvSpPr>
            <p:spPr bwMode="auto">
              <a:xfrm>
                <a:off x="2190163" y="1412580"/>
                <a:ext cx="0" cy="26879"/>
              </a:xfrm>
              <a:prstGeom prst="line">
                <a:avLst/>
              </a:prstGeom>
              <a:noFill/>
              <a:ln w="508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70" name="Line 116"/>
              <p:cNvSpPr>
                <a:spLocks noChangeShapeType="1"/>
              </p:cNvSpPr>
              <p:nvPr/>
            </p:nvSpPr>
            <p:spPr bwMode="auto">
              <a:xfrm flipH="1">
                <a:off x="2157495" y="1861368"/>
                <a:ext cx="262861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71" name="Line 117"/>
              <p:cNvSpPr>
                <a:spLocks noChangeShapeType="1"/>
              </p:cNvSpPr>
              <p:nvPr/>
            </p:nvSpPr>
            <p:spPr bwMode="auto">
              <a:xfrm flipH="1">
                <a:off x="2177020" y="1683428"/>
                <a:ext cx="262861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72" name="Line 118"/>
              <p:cNvSpPr>
                <a:spLocks noChangeShapeType="1"/>
              </p:cNvSpPr>
              <p:nvPr/>
            </p:nvSpPr>
            <p:spPr bwMode="auto">
              <a:xfrm>
                <a:off x="2190163" y="1686543"/>
                <a:ext cx="0" cy="25846"/>
              </a:xfrm>
              <a:prstGeom prst="line">
                <a:avLst/>
              </a:prstGeom>
              <a:noFill/>
              <a:ln w="508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73" name="Line 119"/>
              <p:cNvSpPr>
                <a:spLocks noChangeShapeType="1"/>
              </p:cNvSpPr>
              <p:nvPr/>
            </p:nvSpPr>
            <p:spPr bwMode="auto">
              <a:xfrm>
                <a:off x="2190163" y="1863327"/>
                <a:ext cx="0" cy="25846"/>
              </a:xfrm>
              <a:prstGeom prst="line">
                <a:avLst/>
              </a:prstGeom>
              <a:noFill/>
              <a:ln w="508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74" name="Rectangle 120"/>
              <p:cNvSpPr>
                <a:spLocks noChangeArrowheads="1"/>
              </p:cNvSpPr>
              <p:nvPr/>
            </p:nvSpPr>
            <p:spPr bwMode="auto">
              <a:xfrm>
                <a:off x="1379955" y="1332979"/>
                <a:ext cx="272910" cy="274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20649" tIns="59267" rIns="120649" bIns="59267">
                <a:spAutoFit/>
              </a:bodyPr>
              <a:lstStyle/>
              <a:p>
                <a:pPr eaLnBrk="1" hangingPunct="1">
                  <a:buFont typeface="Monotype Sorts" charset="0"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+mn-ea"/>
                    <a:cs typeface="宋体" charset="0"/>
                  </a:rPr>
                  <a:t>x</a:t>
                </a:r>
              </a:p>
            </p:txBody>
          </p:sp>
          <p:sp>
            <p:nvSpPr>
              <p:cNvPr id="575" name="Line 121"/>
              <p:cNvSpPr>
                <a:spLocks noChangeShapeType="1"/>
              </p:cNvSpPr>
              <p:nvPr/>
            </p:nvSpPr>
            <p:spPr bwMode="auto">
              <a:xfrm>
                <a:off x="2453327" y="1371629"/>
                <a:ext cx="0" cy="813618"/>
              </a:xfrm>
              <a:prstGeom prst="line">
                <a:avLst/>
              </a:prstGeom>
              <a:noFill/>
              <a:ln w="762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grpSp>
          <p:nvGrpSpPr>
            <p:cNvPr id="576" name="组合 575"/>
            <p:cNvGrpSpPr/>
            <p:nvPr/>
          </p:nvGrpSpPr>
          <p:grpSpPr>
            <a:xfrm>
              <a:off x="4213771" y="1129404"/>
              <a:ext cx="1365868" cy="1116527"/>
              <a:chOff x="1087459" y="1126212"/>
              <a:chExt cx="1365868" cy="1116527"/>
            </a:xfrm>
          </p:grpSpPr>
          <p:sp>
            <p:nvSpPr>
              <p:cNvPr id="577" name="Line 86"/>
              <p:cNvSpPr>
                <a:spLocks noChangeShapeType="1"/>
              </p:cNvSpPr>
              <p:nvPr/>
            </p:nvSpPr>
            <p:spPr bwMode="auto">
              <a:xfrm>
                <a:off x="1701994" y="1834379"/>
                <a:ext cx="0" cy="408360"/>
              </a:xfrm>
              <a:prstGeom prst="line">
                <a:avLst/>
              </a:prstGeom>
              <a:noFill/>
              <a:ln w="762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78" name="Line 87"/>
              <p:cNvSpPr>
                <a:spLocks noChangeShapeType="1"/>
              </p:cNvSpPr>
              <p:nvPr/>
            </p:nvSpPr>
            <p:spPr bwMode="auto">
              <a:xfrm flipH="1">
                <a:off x="2173266" y="1942931"/>
                <a:ext cx="261922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79" name="Oval 88"/>
              <p:cNvSpPr>
                <a:spLocks noChangeArrowheads="1"/>
              </p:cNvSpPr>
              <p:nvPr/>
            </p:nvSpPr>
            <p:spPr bwMode="auto">
              <a:xfrm>
                <a:off x="1088027" y="1583161"/>
                <a:ext cx="1243893" cy="461084"/>
              </a:xfrm>
              <a:prstGeom prst="ellipse">
                <a:avLst/>
              </a:prstGeom>
              <a:gradFill>
                <a:gsLst>
                  <a:gs pos="100000">
                    <a:srgbClr val="339900"/>
                  </a:gs>
                  <a:gs pos="0">
                    <a:srgbClr val="CCFF99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580" name="Oval 89"/>
              <p:cNvSpPr>
                <a:spLocks noChangeArrowheads="1"/>
              </p:cNvSpPr>
              <p:nvPr/>
            </p:nvSpPr>
            <p:spPr bwMode="auto">
              <a:xfrm>
                <a:off x="1215702" y="1693780"/>
                <a:ext cx="988543" cy="20986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581" name="Line 90"/>
              <p:cNvSpPr>
                <a:spLocks noChangeShapeType="1"/>
              </p:cNvSpPr>
              <p:nvPr/>
            </p:nvSpPr>
            <p:spPr bwMode="auto">
              <a:xfrm flipH="1">
                <a:off x="2173266" y="1765113"/>
                <a:ext cx="261922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82" name="Oval 91"/>
              <p:cNvSpPr>
                <a:spLocks noChangeArrowheads="1"/>
              </p:cNvSpPr>
              <p:nvPr/>
            </p:nvSpPr>
            <p:spPr bwMode="auto">
              <a:xfrm>
                <a:off x="1088027" y="1398107"/>
                <a:ext cx="1243893" cy="461084"/>
              </a:xfrm>
              <a:prstGeom prst="ellipse">
                <a:avLst/>
              </a:prstGeom>
              <a:gradFill>
                <a:gsLst>
                  <a:gs pos="100000">
                    <a:srgbClr val="339900"/>
                  </a:gs>
                  <a:gs pos="0">
                    <a:srgbClr val="CCFF99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583" name="Oval 92"/>
              <p:cNvSpPr>
                <a:spLocks noChangeArrowheads="1"/>
              </p:cNvSpPr>
              <p:nvPr/>
            </p:nvSpPr>
            <p:spPr bwMode="auto">
              <a:xfrm>
                <a:off x="1215702" y="1524233"/>
                <a:ext cx="988543" cy="20986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584" name="Line 93"/>
              <p:cNvSpPr>
                <a:spLocks noChangeShapeType="1"/>
              </p:cNvSpPr>
              <p:nvPr/>
            </p:nvSpPr>
            <p:spPr bwMode="auto">
              <a:xfrm flipH="1">
                <a:off x="2177020" y="1483901"/>
                <a:ext cx="262861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85" name="Oval 94"/>
              <p:cNvSpPr>
                <a:spLocks noChangeArrowheads="1"/>
              </p:cNvSpPr>
              <p:nvPr/>
            </p:nvSpPr>
            <p:spPr bwMode="auto">
              <a:xfrm>
                <a:off x="1088027" y="1228560"/>
                <a:ext cx="1243893" cy="46108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586" name="Line 96"/>
              <p:cNvSpPr>
                <a:spLocks noChangeShapeType="1"/>
              </p:cNvSpPr>
              <p:nvPr/>
            </p:nvSpPr>
            <p:spPr bwMode="auto">
              <a:xfrm flipH="1">
                <a:off x="2208000" y="1456001"/>
                <a:ext cx="135185" cy="0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87" name="Line 97"/>
              <p:cNvSpPr>
                <a:spLocks noChangeShapeType="1"/>
              </p:cNvSpPr>
              <p:nvPr/>
            </p:nvSpPr>
            <p:spPr bwMode="auto">
              <a:xfrm>
                <a:off x="1701994" y="1572927"/>
                <a:ext cx="0" cy="109585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88" name="Line 98"/>
              <p:cNvSpPr>
                <a:spLocks noChangeShapeType="1"/>
              </p:cNvSpPr>
              <p:nvPr/>
            </p:nvSpPr>
            <p:spPr bwMode="auto">
              <a:xfrm flipH="1">
                <a:off x="1985507" y="1260609"/>
                <a:ext cx="38490" cy="102348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89" name="Line 99"/>
              <p:cNvSpPr>
                <a:spLocks noChangeShapeType="1"/>
              </p:cNvSpPr>
              <p:nvPr/>
            </p:nvSpPr>
            <p:spPr bwMode="auto">
              <a:xfrm>
                <a:off x="2046529" y="1540774"/>
                <a:ext cx="48817" cy="87875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90" name="Line 100"/>
              <p:cNvSpPr>
                <a:spLocks noChangeShapeType="1"/>
              </p:cNvSpPr>
              <p:nvPr/>
            </p:nvSpPr>
            <p:spPr bwMode="auto">
              <a:xfrm>
                <a:off x="1887874" y="1565690"/>
                <a:ext cx="15021" cy="116822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91" name="Line 101"/>
              <p:cNvSpPr>
                <a:spLocks noChangeShapeType="1"/>
              </p:cNvSpPr>
              <p:nvPr/>
            </p:nvSpPr>
            <p:spPr bwMode="auto">
              <a:xfrm flipV="1">
                <a:off x="1818404" y="1233246"/>
                <a:ext cx="10326" cy="110619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92" name="Line 102"/>
              <p:cNvSpPr>
                <a:spLocks noChangeShapeType="1"/>
              </p:cNvSpPr>
              <p:nvPr/>
            </p:nvSpPr>
            <p:spPr bwMode="auto">
              <a:xfrm flipV="1">
                <a:off x="2120694" y="1308165"/>
                <a:ext cx="65715" cy="80638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93" name="Line 103"/>
              <p:cNvSpPr>
                <a:spLocks noChangeShapeType="1"/>
              </p:cNvSpPr>
              <p:nvPr/>
            </p:nvSpPr>
            <p:spPr bwMode="auto">
              <a:xfrm>
                <a:off x="2157495" y="1517375"/>
                <a:ext cx="83552" cy="50657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94" name="Oval 104"/>
              <p:cNvSpPr>
                <a:spLocks noChangeArrowheads="1"/>
              </p:cNvSpPr>
              <p:nvPr/>
            </p:nvSpPr>
            <p:spPr bwMode="auto">
              <a:xfrm>
                <a:off x="1215702" y="1353653"/>
                <a:ext cx="988543" cy="210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595" name="Line 105"/>
              <p:cNvSpPr>
                <a:spLocks noChangeShapeType="1"/>
              </p:cNvSpPr>
              <p:nvPr/>
            </p:nvSpPr>
            <p:spPr bwMode="auto">
              <a:xfrm flipH="1">
                <a:off x="1522686" y="1567378"/>
                <a:ext cx="21592" cy="116822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96" name="Line 106"/>
              <p:cNvSpPr>
                <a:spLocks noChangeShapeType="1"/>
              </p:cNvSpPr>
              <p:nvPr/>
            </p:nvSpPr>
            <p:spPr bwMode="auto">
              <a:xfrm flipH="1">
                <a:off x="1087459" y="1463238"/>
                <a:ext cx="122042" cy="0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97" name="Line 107"/>
              <p:cNvSpPr>
                <a:spLocks noChangeShapeType="1"/>
              </p:cNvSpPr>
              <p:nvPr/>
            </p:nvSpPr>
            <p:spPr bwMode="auto">
              <a:xfrm flipH="1">
                <a:off x="1330234" y="1550183"/>
                <a:ext cx="56327" cy="87875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98" name="Line 108"/>
              <p:cNvSpPr>
                <a:spLocks noChangeShapeType="1"/>
              </p:cNvSpPr>
              <p:nvPr/>
            </p:nvSpPr>
            <p:spPr bwMode="auto">
              <a:xfrm>
                <a:off x="1408153" y="1260609"/>
                <a:ext cx="31919" cy="102348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599" name="Line 109"/>
              <p:cNvSpPr>
                <a:spLocks noChangeShapeType="1"/>
              </p:cNvSpPr>
              <p:nvPr/>
            </p:nvSpPr>
            <p:spPr bwMode="auto">
              <a:xfrm flipH="1" flipV="1">
                <a:off x="1244615" y="1309853"/>
                <a:ext cx="47878" cy="80638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00" name="Line 110"/>
              <p:cNvSpPr>
                <a:spLocks noChangeShapeType="1"/>
              </p:cNvSpPr>
              <p:nvPr/>
            </p:nvSpPr>
            <p:spPr bwMode="auto">
              <a:xfrm flipH="1" flipV="1">
                <a:off x="1593094" y="1240483"/>
                <a:ext cx="12204" cy="103382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01" name="Line 111"/>
              <p:cNvSpPr>
                <a:spLocks noChangeShapeType="1"/>
              </p:cNvSpPr>
              <p:nvPr/>
            </p:nvSpPr>
            <p:spPr bwMode="auto">
              <a:xfrm flipH="1">
                <a:off x="1192043" y="1522924"/>
                <a:ext cx="92940" cy="57894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02" name="Oval 112"/>
              <p:cNvSpPr>
                <a:spLocks noChangeArrowheads="1"/>
              </p:cNvSpPr>
              <p:nvPr/>
            </p:nvSpPr>
            <p:spPr bwMode="auto">
              <a:xfrm>
                <a:off x="1674769" y="1430155"/>
                <a:ext cx="55389" cy="43420"/>
              </a:xfrm>
              <a:prstGeom prst="ellipse">
                <a:avLst/>
              </a:prstGeom>
              <a:solidFill>
                <a:srgbClr val="11576A"/>
              </a:solidFill>
              <a:ln w="12700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603" name="Line 113"/>
              <p:cNvSpPr>
                <a:spLocks noChangeShapeType="1"/>
              </p:cNvSpPr>
              <p:nvPr/>
            </p:nvSpPr>
            <p:spPr bwMode="auto">
              <a:xfrm>
                <a:off x="1704810" y="1126212"/>
                <a:ext cx="0" cy="312214"/>
              </a:xfrm>
              <a:prstGeom prst="line">
                <a:avLst/>
              </a:prstGeom>
              <a:noFill/>
              <a:ln w="762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04" name="Line 114"/>
              <p:cNvSpPr>
                <a:spLocks noChangeShapeType="1"/>
              </p:cNvSpPr>
              <p:nvPr/>
            </p:nvSpPr>
            <p:spPr bwMode="auto">
              <a:xfrm flipH="1">
                <a:off x="2177020" y="1403262"/>
                <a:ext cx="262861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05" name="Line 115"/>
              <p:cNvSpPr>
                <a:spLocks noChangeShapeType="1"/>
              </p:cNvSpPr>
              <p:nvPr/>
            </p:nvSpPr>
            <p:spPr bwMode="auto">
              <a:xfrm>
                <a:off x="2190163" y="1412580"/>
                <a:ext cx="0" cy="26879"/>
              </a:xfrm>
              <a:prstGeom prst="line">
                <a:avLst/>
              </a:prstGeom>
              <a:noFill/>
              <a:ln w="508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06" name="Line 116"/>
              <p:cNvSpPr>
                <a:spLocks noChangeShapeType="1"/>
              </p:cNvSpPr>
              <p:nvPr/>
            </p:nvSpPr>
            <p:spPr bwMode="auto">
              <a:xfrm flipH="1">
                <a:off x="2157495" y="1861368"/>
                <a:ext cx="262861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07" name="Line 117"/>
              <p:cNvSpPr>
                <a:spLocks noChangeShapeType="1"/>
              </p:cNvSpPr>
              <p:nvPr/>
            </p:nvSpPr>
            <p:spPr bwMode="auto">
              <a:xfrm flipH="1">
                <a:off x="2177020" y="1683428"/>
                <a:ext cx="262861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08" name="Line 118"/>
              <p:cNvSpPr>
                <a:spLocks noChangeShapeType="1"/>
              </p:cNvSpPr>
              <p:nvPr/>
            </p:nvSpPr>
            <p:spPr bwMode="auto">
              <a:xfrm>
                <a:off x="2190163" y="1686543"/>
                <a:ext cx="0" cy="25846"/>
              </a:xfrm>
              <a:prstGeom prst="line">
                <a:avLst/>
              </a:prstGeom>
              <a:noFill/>
              <a:ln w="508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09" name="Line 119"/>
              <p:cNvSpPr>
                <a:spLocks noChangeShapeType="1"/>
              </p:cNvSpPr>
              <p:nvPr/>
            </p:nvSpPr>
            <p:spPr bwMode="auto">
              <a:xfrm>
                <a:off x="2190163" y="1863327"/>
                <a:ext cx="0" cy="25846"/>
              </a:xfrm>
              <a:prstGeom prst="line">
                <a:avLst/>
              </a:prstGeom>
              <a:noFill/>
              <a:ln w="508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10" name="Rectangle 120"/>
              <p:cNvSpPr>
                <a:spLocks noChangeArrowheads="1"/>
              </p:cNvSpPr>
              <p:nvPr/>
            </p:nvSpPr>
            <p:spPr bwMode="auto">
              <a:xfrm>
                <a:off x="1379955" y="1332979"/>
                <a:ext cx="272910" cy="274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20649" tIns="59267" rIns="120649" bIns="59267">
                <a:spAutoFit/>
              </a:bodyPr>
              <a:lstStyle/>
              <a:p>
                <a:pPr eaLnBrk="1" hangingPunct="1">
                  <a:buFont typeface="Monotype Sorts" charset="0"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+mn-ea"/>
                    <a:cs typeface="宋体" charset="0"/>
                  </a:rPr>
                  <a:t>x</a:t>
                </a:r>
              </a:p>
            </p:txBody>
          </p:sp>
          <p:sp>
            <p:nvSpPr>
              <p:cNvPr id="611" name="Line 121"/>
              <p:cNvSpPr>
                <a:spLocks noChangeShapeType="1"/>
              </p:cNvSpPr>
              <p:nvPr/>
            </p:nvSpPr>
            <p:spPr bwMode="auto">
              <a:xfrm>
                <a:off x="2453327" y="1371629"/>
                <a:ext cx="0" cy="813618"/>
              </a:xfrm>
              <a:prstGeom prst="line">
                <a:avLst/>
              </a:prstGeom>
              <a:noFill/>
              <a:ln w="762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grpSp>
          <p:nvGrpSpPr>
            <p:cNvPr id="612" name="组合 611"/>
            <p:cNvGrpSpPr/>
            <p:nvPr/>
          </p:nvGrpSpPr>
          <p:grpSpPr>
            <a:xfrm>
              <a:off x="5826131" y="1120930"/>
              <a:ext cx="1365868" cy="1116527"/>
              <a:chOff x="1087459" y="1126212"/>
              <a:chExt cx="1365868" cy="1116527"/>
            </a:xfrm>
          </p:grpSpPr>
          <p:sp>
            <p:nvSpPr>
              <p:cNvPr id="613" name="Line 86"/>
              <p:cNvSpPr>
                <a:spLocks noChangeShapeType="1"/>
              </p:cNvSpPr>
              <p:nvPr/>
            </p:nvSpPr>
            <p:spPr bwMode="auto">
              <a:xfrm>
                <a:off x="1701994" y="1834379"/>
                <a:ext cx="0" cy="408360"/>
              </a:xfrm>
              <a:prstGeom prst="line">
                <a:avLst/>
              </a:prstGeom>
              <a:noFill/>
              <a:ln w="762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14" name="Line 87"/>
              <p:cNvSpPr>
                <a:spLocks noChangeShapeType="1"/>
              </p:cNvSpPr>
              <p:nvPr/>
            </p:nvSpPr>
            <p:spPr bwMode="auto">
              <a:xfrm flipH="1">
                <a:off x="2173266" y="1942931"/>
                <a:ext cx="261922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15" name="Oval 88"/>
              <p:cNvSpPr>
                <a:spLocks noChangeArrowheads="1"/>
              </p:cNvSpPr>
              <p:nvPr/>
            </p:nvSpPr>
            <p:spPr bwMode="auto">
              <a:xfrm>
                <a:off x="1088027" y="1583161"/>
                <a:ext cx="1243893" cy="461084"/>
              </a:xfrm>
              <a:prstGeom prst="ellipse">
                <a:avLst/>
              </a:prstGeom>
              <a:gradFill>
                <a:gsLst>
                  <a:gs pos="100000">
                    <a:srgbClr val="339900"/>
                  </a:gs>
                  <a:gs pos="0">
                    <a:srgbClr val="CCFF99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616" name="Oval 89"/>
              <p:cNvSpPr>
                <a:spLocks noChangeArrowheads="1"/>
              </p:cNvSpPr>
              <p:nvPr/>
            </p:nvSpPr>
            <p:spPr bwMode="auto">
              <a:xfrm>
                <a:off x="1215702" y="1693780"/>
                <a:ext cx="988543" cy="20986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617" name="Line 90"/>
              <p:cNvSpPr>
                <a:spLocks noChangeShapeType="1"/>
              </p:cNvSpPr>
              <p:nvPr/>
            </p:nvSpPr>
            <p:spPr bwMode="auto">
              <a:xfrm flipH="1">
                <a:off x="2173266" y="1765113"/>
                <a:ext cx="261922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18" name="Oval 91"/>
              <p:cNvSpPr>
                <a:spLocks noChangeArrowheads="1"/>
              </p:cNvSpPr>
              <p:nvPr/>
            </p:nvSpPr>
            <p:spPr bwMode="auto">
              <a:xfrm>
                <a:off x="1088027" y="1398107"/>
                <a:ext cx="1243893" cy="461084"/>
              </a:xfrm>
              <a:prstGeom prst="ellipse">
                <a:avLst/>
              </a:prstGeom>
              <a:gradFill>
                <a:gsLst>
                  <a:gs pos="100000">
                    <a:srgbClr val="339900"/>
                  </a:gs>
                  <a:gs pos="0">
                    <a:srgbClr val="CCFF99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619" name="Oval 92"/>
              <p:cNvSpPr>
                <a:spLocks noChangeArrowheads="1"/>
              </p:cNvSpPr>
              <p:nvPr/>
            </p:nvSpPr>
            <p:spPr bwMode="auto">
              <a:xfrm>
                <a:off x="1215702" y="1524233"/>
                <a:ext cx="988543" cy="20986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620" name="Line 93"/>
              <p:cNvSpPr>
                <a:spLocks noChangeShapeType="1"/>
              </p:cNvSpPr>
              <p:nvPr/>
            </p:nvSpPr>
            <p:spPr bwMode="auto">
              <a:xfrm flipH="1">
                <a:off x="2177020" y="1483901"/>
                <a:ext cx="262861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21" name="Oval 94"/>
              <p:cNvSpPr>
                <a:spLocks noChangeArrowheads="1"/>
              </p:cNvSpPr>
              <p:nvPr/>
            </p:nvSpPr>
            <p:spPr bwMode="auto">
              <a:xfrm>
                <a:off x="1088027" y="1228560"/>
                <a:ext cx="1243893" cy="46108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622" name="Line 96"/>
              <p:cNvSpPr>
                <a:spLocks noChangeShapeType="1"/>
              </p:cNvSpPr>
              <p:nvPr/>
            </p:nvSpPr>
            <p:spPr bwMode="auto">
              <a:xfrm flipH="1">
                <a:off x="2208000" y="1456001"/>
                <a:ext cx="135185" cy="0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23" name="Line 97"/>
              <p:cNvSpPr>
                <a:spLocks noChangeShapeType="1"/>
              </p:cNvSpPr>
              <p:nvPr/>
            </p:nvSpPr>
            <p:spPr bwMode="auto">
              <a:xfrm>
                <a:off x="1701994" y="1572927"/>
                <a:ext cx="0" cy="109585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24" name="Line 98"/>
              <p:cNvSpPr>
                <a:spLocks noChangeShapeType="1"/>
              </p:cNvSpPr>
              <p:nvPr/>
            </p:nvSpPr>
            <p:spPr bwMode="auto">
              <a:xfrm flipH="1">
                <a:off x="1985507" y="1260609"/>
                <a:ext cx="38490" cy="102348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25" name="Line 99"/>
              <p:cNvSpPr>
                <a:spLocks noChangeShapeType="1"/>
              </p:cNvSpPr>
              <p:nvPr/>
            </p:nvSpPr>
            <p:spPr bwMode="auto">
              <a:xfrm>
                <a:off x="2046529" y="1540774"/>
                <a:ext cx="48817" cy="87875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26" name="Line 100"/>
              <p:cNvSpPr>
                <a:spLocks noChangeShapeType="1"/>
              </p:cNvSpPr>
              <p:nvPr/>
            </p:nvSpPr>
            <p:spPr bwMode="auto">
              <a:xfrm>
                <a:off x="1887874" y="1565690"/>
                <a:ext cx="15021" cy="116822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27" name="Line 101"/>
              <p:cNvSpPr>
                <a:spLocks noChangeShapeType="1"/>
              </p:cNvSpPr>
              <p:nvPr/>
            </p:nvSpPr>
            <p:spPr bwMode="auto">
              <a:xfrm flipV="1">
                <a:off x="1818404" y="1233246"/>
                <a:ext cx="10326" cy="110619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28" name="Line 102"/>
              <p:cNvSpPr>
                <a:spLocks noChangeShapeType="1"/>
              </p:cNvSpPr>
              <p:nvPr/>
            </p:nvSpPr>
            <p:spPr bwMode="auto">
              <a:xfrm flipV="1">
                <a:off x="2120694" y="1308165"/>
                <a:ext cx="65715" cy="80638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29" name="Line 103"/>
              <p:cNvSpPr>
                <a:spLocks noChangeShapeType="1"/>
              </p:cNvSpPr>
              <p:nvPr/>
            </p:nvSpPr>
            <p:spPr bwMode="auto">
              <a:xfrm>
                <a:off x="2157495" y="1517375"/>
                <a:ext cx="83552" cy="50657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30" name="Oval 104"/>
              <p:cNvSpPr>
                <a:spLocks noChangeArrowheads="1"/>
              </p:cNvSpPr>
              <p:nvPr/>
            </p:nvSpPr>
            <p:spPr bwMode="auto">
              <a:xfrm>
                <a:off x="1215702" y="1353653"/>
                <a:ext cx="988543" cy="210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631" name="Line 105"/>
              <p:cNvSpPr>
                <a:spLocks noChangeShapeType="1"/>
              </p:cNvSpPr>
              <p:nvPr/>
            </p:nvSpPr>
            <p:spPr bwMode="auto">
              <a:xfrm flipH="1">
                <a:off x="1522686" y="1567378"/>
                <a:ext cx="21592" cy="116822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32" name="Line 106"/>
              <p:cNvSpPr>
                <a:spLocks noChangeShapeType="1"/>
              </p:cNvSpPr>
              <p:nvPr/>
            </p:nvSpPr>
            <p:spPr bwMode="auto">
              <a:xfrm flipH="1">
                <a:off x="1087459" y="1463238"/>
                <a:ext cx="122042" cy="0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33" name="Line 107"/>
              <p:cNvSpPr>
                <a:spLocks noChangeShapeType="1"/>
              </p:cNvSpPr>
              <p:nvPr/>
            </p:nvSpPr>
            <p:spPr bwMode="auto">
              <a:xfrm flipH="1">
                <a:off x="1330234" y="1550183"/>
                <a:ext cx="56327" cy="87875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34" name="Line 108"/>
              <p:cNvSpPr>
                <a:spLocks noChangeShapeType="1"/>
              </p:cNvSpPr>
              <p:nvPr/>
            </p:nvSpPr>
            <p:spPr bwMode="auto">
              <a:xfrm>
                <a:off x="1408153" y="1260609"/>
                <a:ext cx="31919" cy="102348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35" name="Line 109"/>
              <p:cNvSpPr>
                <a:spLocks noChangeShapeType="1"/>
              </p:cNvSpPr>
              <p:nvPr/>
            </p:nvSpPr>
            <p:spPr bwMode="auto">
              <a:xfrm flipH="1" flipV="1">
                <a:off x="1244615" y="1309853"/>
                <a:ext cx="47878" cy="80638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36" name="Line 110"/>
              <p:cNvSpPr>
                <a:spLocks noChangeShapeType="1"/>
              </p:cNvSpPr>
              <p:nvPr/>
            </p:nvSpPr>
            <p:spPr bwMode="auto">
              <a:xfrm flipH="1" flipV="1">
                <a:off x="1593094" y="1240483"/>
                <a:ext cx="12204" cy="103382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37" name="Line 111"/>
              <p:cNvSpPr>
                <a:spLocks noChangeShapeType="1"/>
              </p:cNvSpPr>
              <p:nvPr/>
            </p:nvSpPr>
            <p:spPr bwMode="auto">
              <a:xfrm flipH="1">
                <a:off x="1192043" y="1522924"/>
                <a:ext cx="92940" cy="57894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38" name="Oval 112"/>
              <p:cNvSpPr>
                <a:spLocks noChangeArrowheads="1"/>
              </p:cNvSpPr>
              <p:nvPr/>
            </p:nvSpPr>
            <p:spPr bwMode="auto">
              <a:xfrm>
                <a:off x="1674769" y="1430155"/>
                <a:ext cx="55389" cy="43420"/>
              </a:xfrm>
              <a:prstGeom prst="ellipse">
                <a:avLst/>
              </a:prstGeom>
              <a:solidFill>
                <a:srgbClr val="11576A"/>
              </a:solidFill>
              <a:ln w="12700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639" name="Line 113"/>
              <p:cNvSpPr>
                <a:spLocks noChangeShapeType="1"/>
              </p:cNvSpPr>
              <p:nvPr/>
            </p:nvSpPr>
            <p:spPr bwMode="auto">
              <a:xfrm>
                <a:off x="1704810" y="1126212"/>
                <a:ext cx="0" cy="312214"/>
              </a:xfrm>
              <a:prstGeom prst="line">
                <a:avLst/>
              </a:prstGeom>
              <a:noFill/>
              <a:ln w="762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40" name="Line 114"/>
              <p:cNvSpPr>
                <a:spLocks noChangeShapeType="1"/>
              </p:cNvSpPr>
              <p:nvPr/>
            </p:nvSpPr>
            <p:spPr bwMode="auto">
              <a:xfrm flipH="1">
                <a:off x="2177020" y="1403262"/>
                <a:ext cx="262861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41" name="Line 115"/>
              <p:cNvSpPr>
                <a:spLocks noChangeShapeType="1"/>
              </p:cNvSpPr>
              <p:nvPr/>
            </p:nvSpPr>
            <p:spPr bwMode="auto">
              <a:xfrm>
                <a:off x="2190163" y="1412580"/>
                <a:ext cx="0" cy="26879"/>
              </a:xfrm>
              <a:prstGeom prst="line">
                <a:avLst/>
              </a:prstGeom>
              <a:noFill/>
              <a:ln w="508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42" name="Line 116"/>
              <p:cNvSpPr>
                <a:spLocks noChangeShapeType="1"/>
              </p:cNvSpPr>
              <p:nvPr/>
            </p:nvSpPr>
            <p:spPr bwMode="auto">
              <a:xfrm flipH="1">
                <a:off x="2157495" y="1861368"/>
                <a:ext cx="262861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43" name="Line 117"/>
              <p:cNvSpPr>
                <a:spLocks noChangeShapeType="1"/>
              </p:cNvSpPr>
              <p:nvPr/>
            </p:nvSpPr>
            <p:spPr bwMode="auto">
              <a:xfrm flipH="1">
                <a:off x="2177020" y="1683428"/>
                <a:ext cx="262861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44" name="Line 118"/>
              <p:cNvSpPr>
                <a:spLocks noChangeShapeType="1"/>
              </p:cNvSpPr>
              <p:nvPr/>
            </p:nvSpPr>
            <p:spPr bwMode="auto">
              <a:xfrm>
                <a:off x="2190163" y="1686543"/>
                <a:ext cx="0" cy="25846"/>
              </a:xfrm>
              <a:prstGeom prst="line">
                <a:avLst/>
              </a:prstGeom>
              <a:noFill/>
              <a:ln w="508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45" name="Line 119"/>
              <p:cNvSpPr>
                <a:spLocks noChangeShapeType="1"/>
              </p:cNvSpPr>
              <p:nvPr/>
            </p:nvSpPr>
            <p:spPr bwMode="auto">
              <a:xfrm>
                <a:off x="2190163" y="1863327"/>
                <a:ext cx="0" cy="25846"/>
              </a:xfrm>
              <a:prstGeom prst="line">
                <a:avLst/>
              </a:prstGeom>
              <a:noFill/>
              <a:ln w="508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46" name="Rectangle 120"/>
              <p:cNvSpPr>
                <a:spLocks noChangeArrowheads="1"/>
              </p:cNvSpPr>
              <p:nvPr/>
            </p:nvSpPr>
            <p:spPr bwMode="auto">
              <a:xfrm>
                <a:off x="1379955" y="1332979"/>
                <a:ext cx="272910" cy="274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20649" tIns="59267" rIns="120649" bIns="59267">
                <a:spAutoFit/>
              </a:bodyPr>
              <a:lstStyle/>
              <a:p>
                <a:pPr eaLnBrk="1" hangingPunct="1">
                  <a:buFont typeface="Monotype Sorts" charset="0"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+mn-ea"/>
                    <a:cs typeface="宋体" charset="0"/>
                  </a:rPr>
                  <a:t>x</a:t>
                </a:r>
              </a:p>
            </p:txBody>
          </p:sp>
          <p:sp>
            <p:nvSpPr>
              <p:cNvPr id="647" name="Line 121"/>
              <p:cNvSpPr>
                <a:spLocks noChangeShapeType="1"/>
              </p:cNvSpPr>
              <p:nvPr/>
            </p:nvSpPr>
            <p:spPr bwMode="auto">
              <a:xfrm>
                <a:off x="2453327" y="1371629"/>
                <a:ext cx="0" cy="813618"/>
              </a:xfrm>
              <a:prstGeom prst="line">
                <a:avLst/>
              </a:prstGeom>
              <a:noFill/>
              <a:ln w="762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grpSp>
          <p:nvGrpSpPr>
            <p:cNvPr id="648" name="组合 647"/>
            <p:cNvGrpSpPr/>
            <p:nvPr/>
          </p:nvGrpSpPr>
          <p:grpSpPr>
            <a:xfrm>
              <a:off x="7372113" y="1120930"/>
              <a:ext cx="1365868" cy="1116527"/>
              <a:chOff x="1087459" y="1126212"/>
              <a:chExt cx="1365868" cy="1116527"/>
            </a:xfrm>
          </p:grpSpPr>
          <p:sp>
            <p:nvSpPr>
              <p:cNvPr id="649" name="Line 86"/>
              <p:cNvSpPr>
                <a:spLocks noChangeShapeType="1"/>
              </p:cNvSpPr>
              <p:nvPr/>
            </p:nvSpPr>
            <p:spPr bwMode="auto">
              <a:xfrm>
                <a:off x="1701994" y="1834379"/>
                <a:ext cx="0" cy="408360"/>
              </a:xfrm>
              <a:prstGeom prst="line">
                <a:avLst/>
              </a:prstGeom>
              <a:noFill/>
              <a:ln w="762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50" name="Line 87"/>
              <p:cNvSpPr>
                <a:spLocks noChangeShapeType="1"/>
              </p:cNvSpPr>
              <p:nvPr/>
            </p:nvSpPr>
            <p:spPr bwMode="auto">
              <a:xfrm flipH="1">
                <a:off x="2173266" y="1942931"/>
                <a:ext cx="261922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51" name="Oval 88"/>
              <p:cNvSpPr>
                <a:spLocks noChangeArrowheads="1"/>
              </p:cNvSpPr>
              <p:nvPr/>
            </p:nvSpPr>
            <p:spPr bwMode="auto">
              <a:xfrm>
                <a:off x="1088027" y="1583161"/>
                <a:ext cx="1243893" cy="461084"/>
              </a:xfrm>
              <a:prstGeom prst="ellipse">
                <a:avLst/>
              </a:prstGeom>
              <a:gradFill>
                <a:gsLst>
                  <a:gs pos="100000">
                    <a:srgbClr val="339900"/>
                  </a:gs>
                  <a:gs pos="0">
                    <a:srgbClr val="CCFF99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652" name="Oval 89"/>
              <p:cNvSpPr>
                <a:spLocks noChangeArrowheads="1"/>
              </p:cNvSpPr>
              <p:nvPr/>
            </p:nvSpPr>
            <p:spPr bwMode="auto">
              <a:xfrm>
                <a:off x="1215702" y="1693780"/>
                <a:ext cx="988543" cy="20986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653" name="Line 90"/>
              <p:cNvSpPr>
                <a:spLocks noChangeShapeType="1"/>
              </p:cNvSpPr>
              <p:nvPr/>
            </p:nvSpPr>
            <p:spPr bwMode="auto">
              <a:xfrm flipH="1">
                <a:off x="2173266" y="1765113"/>
                <a:ext cx="261922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54" name="Oval 91"/>
              <p:cNvSpPr>
                <a:spLocks noChangeArrowheads="1"/>
              </p:cNvSpPr>
              <p:nvPr/>
            </p:nvSpPr>
            <p:spPr bwMode="auto">
              <a:xfrm>
                <a:off x="1088027" y="1398107"/>
                <a:ext cx="1243893" cy="461084"/>
              </a:xfrm>
              <a:prstGeom prst="ellipse">
                <a:avLst/>
              </a:prstGeom>
              <a:gradFill>
                <a:gsLst>
                  <a:gs pos="100000">
                    <a:srgbClr val="339900"/>
                  </a:gs>
                  <a:gs pos="0">
                    <a:srgbClr val="CCFF99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655" name="Oval 92"/>
              <p:cNvSpPr>
                <a:spLocks noChangeArrowheads="1"/>
              </p:cNvSpPr>
              <p:nvPr/>
            </p:nvSpPr>
            <p:spPr bwMode="auto">
              <a:xfrm>
                <a:off x="1215702" y="1524233"/>
                <a:ext cx="988543" cy="20986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656" name="Line 93"/>
              <p:cNvSpPr>
                <a:spLocks noChangeShapeType="1"/>
              </p:cNvSpPr>
              <p:nvPr/>
            </p:nvSpPr>
            <p:spPr bwMode="auto">
              <a:xfrm flipH="1">
                <a:off x="2177020" y="1483901"/>
                <a:ext cx="262861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57" name="Oval 94"/>
              <p:cNvSpPr>
                <a:spLocks noChangeArrowheads="1"/>
              </p:cNvSpPr>
              <p:nvPr/>
            </p:nvSpPr>
            <p:spPr bwMode="auto">
              <a:xfrm>
                <a:off x="1088027" y="1228560"/>
                <a:ext cx="1243893" cy="461084"/>
              </a:xfrm>
              <a:prstGeom prst="ellipse">
                <a:avLst/>
              </a:prstGeom>
              <a:gradFill>
                <a:gsLst>
                  <a:gs pos="100000">
                    <a:srgbClr val="33FFFF"/>
                  </a:gs>
                  <a:gs pos="0">
                    <a:srgbClr val="CCFF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658" name="Line 96"/>
              <p:cNvSpPr>
                <a:spLocks noChangeShapeType="1"/>
              </p:cNvSpPr>
              <p:nvPr/>
            </p:nvSpPr>
            <p:spPr bwMode="auto">
              <a:xfrm flipH="1">
                <a:off x="2208000" y="1456001"/>
                <a:ext cx="135185" cy="0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59" name="Line 97"/>
              <p:cNvSpPr>
                <a:spLocks noChangeShapeType="1"/>
              </p:cNvSpPr>
              <p:nvPr/>
            </p:nvSpPr>
            <p:spPr bwMode="auto">
              <a:xfrm>
                <a:off x="1701994" y="1572927"/>
                <a:ext cx="0" cy="109585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60" name="Line 98"/>
              <p:cNvSpPr>
                <a:spLocks noChangeShapeType="1"/>
              </p:cNvSpPr>
              <p:nvPr/>
            </p:nvSpPr>
            <p:spPr bwMode="auto">
              <a:xfrm flipH="1">
                <a:off x="1985507" y="1260609"/>
                <a:ext cx="38490" cy="102348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61" name="Line 99"/>
              <p:cNvSpPr>
                <a:spLocks noChangeShapeType="1"/>
              </p:cNvSpPr>
              <p:nvPr/>
            </p:nvSpPr>
            <p:spPr bwMode="auto">
              <a:xfrm>
                <a:off x="2046529" y="1540774"/>
                <a:ext cx="48817" cy="87875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62" name="Line 100"/>
              <p:cNvSpPr>
                <a:spLocks noChangeShapeType="1"/>
              </p:cNvSpPr>
              <p:nvPr/>
            </p:nvSpPr>
            <p:spPr bwMode="auto">
              <a:xfrm>
                <a:off x="1887874" y="1565690"/>
                <a:ext cx="15021" cy="116822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63" name="Line 101"/>
              <p:cNvSpPr>
                <a:spLocks noChangeShapeType="1"/>
              </p:cNvSpPr>
              <p:nvPr/>
            </p:nvSpPr>
            <p:spPr bwMode="auto">
              <a:xfrm flipV="1">
                <a:off x="1818404" y="1233246"/>
                <a:ext cx="10326" cy="110619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64" name="Line 102"/>
              <p:cNvSpPr>
                <a:spLocks noChangeShapeType="1"/>
              </p:cNvSpPr>
              <p:nvPr/>
            </p:nvSpPr>
            <p:spPr bwMode="auto">
              <a:xfrm flipV="1">
                <a:off x="2120694" y="1308165"/>
                <a:ext cx="65715" cy="80638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65" name="Line 103"/>
              <p:cNvSpPr>
                <a:spLocks noChangeShapeType="1"/>
              </p:cNvSpPr>
              <p:nvPr/>
            </p:nvSpPr>
            <p:spPr bwMode="auto">
              <a:xfrm>
                <a:off x="2157495" y="1517375"/>
                <a:ext cx="83552" cy="50657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66" name="Oval 104"/>
              <p:cNvSpPr>
                <a:spLocks noChangeArrowheads="1"/>
              </p:cNvSpPr>
              <p:nvPr/>
            </p:nvSpPr>
            <p:spPr bwMode="auto">
              <a:xfrm>
                <a:off x="1215702" y="1353653"/>
                <a:ext cx="988543" cy="2109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667" name="Line 105"/>
              <p:cNvSpPr>
                <a:spLocks noChangeShapeType="1"/>
              </p:cNvSpPr>
              <p:nvPr/>
            </p:nvSpPr>
            <p:spPr bwMode="auto">
              <a:xfrm flipH="1">
                <a:off x="1522686" y="1567378"/>
                <a:ext cx="21592" cy="116822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68" name="Line 106"/>
              <p:cNvSpPr>
                <a:spLocks noChangeShapeType="1"/>
              </p:cNvSpPr>
              <p:nvPr/>
            </p:nvSpPr>
            <p:spPr bwMode="auto">
              <a:xfrm flipH="1">
                <a:off x="1087459" y="1463238"/>
                <a:ext cx="122042" cy="0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69" name="Line 107"/>
              <p:cNvSpPr>
                <a:spLocks noChangeShapeType="1"/>
              </p:cNvSpPr>
              <p:nvPr/>
            </p:nvSpPr>
            <p:spPr bwMode="auto">
              <a:xfrm flipH="1">
                <a:off x="1330234" y="1550183"/>
                <a:ext cx="56327" cy="87875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70" name="Line 108"/>
              <p:cNvSpPr>
                <a:spLocks noChangeShapeType="1"/>
              </p:cNvSpPr>
              <p:nvPr/>
            </p:nvSpPr>
            <p:spPr bwMode="auto">
              <a:xfrm>
                <a:off x="1408153" y="1260609"/>
                <a:ext cx="31919" cy="102348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71" name="Line 109"/>
              <p:cNvSpPr>
                <a:spLocks noChangeShapeType="1"/>
              </p:cNvSpPr>
              <p:nvPr/>
            </p:nvSpPr>
            <p:spPr bwMode="auto">
              <a:xfrm flipH="1" flipV="1">
                <a:off x="1244615" y="1309853"/>
                <a:ext cx="47878" cy="80638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72" name="Line 110"/>
              <p:cNvSpPr>
                <a:spLocks noChangeShapeType="1"/>
              </p:cNvSpPr>
              <p:nvPr/>
            </p:nvSpPr>
            <p:spPr bwMode="auto">
              <a:xfrm flipH="1" flipV="1">
                <a:off x="1593094" y="1240483"/>
                <a:ext cx="12204" cy="103382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73" name="Line 111"/>
              <p:cNvSpPr>
                <a:spLocks noChangeShapeType="1"/>
              </p:cNvSpPr>
              <p:nvPr/>
            </p:nvSpPr>
            <p:spPr bwMode="auto">
              <a:xfrm flipH="1">
                <a:off x="1192043" y="1522924"/>
                <a:ext cx="92940" cy="57894"/>
              </a:xfrm>
              <a:prstGeom prst="line">
                <a:avLst/>
              </a:prstGeom>
              <a:noFill/>
              <a:ln w="190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74" name="Oval 112"/>
              <p:cNvSpPr>
                <a:spLocks noChangeArrowheads="1"/>
              </p:cNvSpPr>
              <p:nvPr/>
            </p:nvSpPr>
            <p:spPr bwMode="auto">
              <a:xfrm>
                <a:off x="1674769" y="1430155"/>
                <a:ext cx="55389" cy="43420"/>
              </a:xfrm>
              <a:prstGeom prst="ellipse">
                <a:avLst/>
              </a:prstGeom>
              <a:solidFill>
                <a:srgbClr val="11576A"/>
              </a:solidFill>
              <a:ln w="12700">
                <a:solidFill>
                  <a:srgbClr val="11576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675" name="Line 113"/>
              <p:cNvSpPr>
                <a:spLocks noChangeShapeType="1"/>
              </p:cNvSpPr>
              <p:nvPr/>
            </p:nvSpPr>
            <p:spPr bwMode="auto">
              <a:xfrm>
                <a:off x="1704810" y="1126212"/>
                <a:ext cx="0" cy="312214"/>
              </a:xfrm>
              <a:prstGeom prst="line">
                <a:avLst/>
              </a:prstGeom>
              <a:noFill/>
              <a:ln w="762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76" name="Line 114"/>
              <p:cNvSpPr>
                <a:spLocks noChangeShapeType="1"/>
              </p:cNvSpPr>
              <p:nvPr/>
            </p:nvSpPr>
            <p:spPr bwMode="auto">
              <a:xfrm flipH="1">
                <a:off x="2177020" y="1403262"/>
                <a:ext cx="262861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77" name="Line 115"/>
              <p:cNvSpPr>
                <a:spLocks noChangeShapeType="1"/>
              </p:cNvSpPr>
              <p:nvPr/>
            </p:nvSpPr>
            <p:spPr bwMode="auto">
              <a:xfrm>
                <a:off x="2190163" y="1412580"/>
                <a:ext cx="0" cy="26879"/>
              </a:xfrm>
              <a:prstGeom prst="line">
                <a:avLst/>
              </a:prstGeom>
              <a:noFill/>
              <a:ln w="508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78" name="Line 116"/>
              <p:cNvSpPr>
                <a:spLocks noChangeShapeType="1"/>
              </p:cNvSpPr>
              <p:nvPr/>
            </p:nvSpPr>
            <p:spPr bwMode="auto">
              <a:xfrm flipH="1">
                <a:off x="2157495" y="1861368"/>
                <a:ext cx="262861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79" name="Line 117"/>
              <p:cNvSpPr>
                <a:spLocks noChangeShapeType="1"/>
              </p:cNvSpPr>
              <p:nvPr/>
            </p:nvSpPr>
            <p:spPr bwMode="auto">
              <a:xfrm flipH="1">
                <a:off x="2177020" y="1683428"/>
                <a:ext cx="262861" cy="0"/>
              </a:xfrm>
              <a:prstGeom prst="line">
                <a:avLst/>
              </a:prstGeom>
              <a:noFill/>
              <a:ln w="5715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80" name="Line 118"/>
              <p:cNvSpPr>
                <a:spLocks noChangeShapeType="1"/>
              </p:cNvSpPr>
              <p:nvPr/>
            </p:nvSpPr>
            <p:spPr bwMode="auto">
              <a:xfrm>
                <a:off x="2190163" y="1686543"/>
                <a:ext cx="0" cy="25846"/>
              </a:xfrm>
              <a:prstGeom prst="line">
                <a:avLst/>
              </a:prstGeom>
              <a:noFill/>
              <a:ln w="508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81" name="Line 119"/>
              <p:cNvSpPr>
                <a:spLocks noChangeShapeType="1"/>
              </p:cNvSpPr>
              <p:nvPr/>
            </p:nvSpPr>
            <p:spPr bwMode="auto">
              <a:xfrm>
                <a:off x="2190163" y="1863327"/>
                <a:ext cx="0" cy="25846"/>
              </a:xfrm>
              <a:prstGeom prst="line">
                <a:avLst/>
              </a:prstGeom>
              <a:noFill/>
              <a:ln w="508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682" name="Rectangle 120"/>
              <p:cNvSpPr>
                <a:spLocks noChangeArrowheads="1"/>
              </p:cNvSpPr>
              <p:nvPr/>
            </p:nvSpPr>
            <p:spPr bwMode="auto">
              <a:xfrm>
                <a:off x="1379955" y="1332979"/>
                <a:ext cx="272910" cy="274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20649" tIns="59267" rIns="120649" bIns="59267">
                <a:spAutoFit/>
              </a:bodyPr>
              <a:lstStyle/>
              <a:p>
                <a:pPr eaLnBrk="1" hangingPunct="1">
                  <a:buFont typeface="Monotype Sorts" charset="0"/>
                  <a:buNone/>
                </a:pPr>
                <a:r>
                  <a:rPr lang="en-US" altLang="zh-CN" sz="1600" b="1" dirty="0">
                    <a:solidFill>
                      <a:srgbClr val="11576A"/>
                    </a:solidFill>
                    <a:latin typeface="+mn-ea"/>
                    <a:cs typeface="宋体" charset="0"/>
                  </a:rPr>
                  <a:t>x</a:t>
                </a:r>
              </a:p>
            </p:txBody>
          </p:sp>
          <p:sp>
            <p:nvSpPr>
              <p:cNvPr id="683" name="Line 121"/>
              <p:cNvSpPr>
                <a:spLocks noChangeShapeType="1"/>
              </p:cNvSpPr>
              <p:nvPr/>
            </p:nvSpPr>
            <p:spPr bwMode="auto">
              <a:xfrm>
                <a:off x="2453327" y="1371629"/>
                <a:ext cx="0" cy="813618"/>
              </a:xfrm>
              <a:prstGeom prst="line">
                <a:avLst/>
              </a:prstGeom>
              <a:noFill/>
              <a:ln w="76200">
                <a:solidFill>
                  <a:srgbClr val="1157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</p:grpSp>
      <p:sp>
        <p:nvSpPr>
          <p:cNvPr id="8" name="标题 1"/>
          <p:cNvSpPr txBox="1">
            <a:spLocks/>
          </p:cNvSpPr>
          <p:nvPr/>
        </p:nvSpPr>
        <p:spPr>
          <a:xfrm>
            <a:off x="571461" y="303571"/>
            <a:ext cx="10972800" cy="67784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ctr">
              <a:spcBef>
                <a:spcPct val="0"/>
              </a:spcBef>
            </a:pPr>
            <a:endParaRPr lang="zh-CN" altLang="en-US" sz="4000" dirty="0">
              <a:cs typeface="+mj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391969" y="3362150"/>
            <a:ext cx="9810819" cy="3486141"/>
            <a:chOff x="1214414" y="2314598"/>
            <a:chExt cx="7358114" cy="2614606"/>
          </a:xfrm>
        </p:grpSpPr>
        <p:sp>
          <p:nvSpPr>
            <p:cNvPr id="467" name="AutoShape 3"/>
            <p:cNvSpPr>
              <a:spLocks noChangeArrowheads="1"/>
            </p:cNvSpPr>
            <p:nvPr/>
          </p:nvSpPr>
          <p:spPr bwMode="auto">
            <a:xfrm>
              <a:off x="1214414" y="2314598"/>
              <a:ext cx="1071570" cy="2614606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667">
                <a:latin typeface="+mn-ea"/>
                <a:cs typeface="宋体" charset="0"/>
              </a:endParaRPr>
            </a:p>
          </p:txBody>
        </p:sp>
        <p:sp>
          <p:nvSpPr>
            <p:cNvPr id="485" name="AutoShape 3"/>
            <p:cNvSpPr>
              <a:spLocks noChangeArrowheads="1"/>
            </p:cNvSpPr>
            <p:nvPr/>
          </p:nvSpPr>
          <p:spPr bwMode="auto">
            <a:xfrm>
              <a:off x="2714612" y="2314598"/>
              <a:ext cx="1071570" cy="2614606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667">
                <a:ea typeface="宋体" charset="0"/>
                <a:cs typeface="宋体" charset="0"/>
              </a:endParaRPr>
            </a:p>
          </p:txBody>
        </p:sp>
        <p:sp>
          <p:nvSpPr>
            <p:cNvPr id="495" name="AutoShape 3"/>
            <p:cNvSpPr>
              <a:spLocks noChangeArrowheads="1"/>
            </p:cNvSpPr>
            <p:nvPr/>
          </p:nvSpPr>
          <p:spPr bwMode="auto">
            <a:xfrm>
              <a:off x="4357686" y="2314598"/>
              <a:ext cx="1071570" cy="2614606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667">
                <a:ea typeface="宋体" charset="0"/>
                <a:cs typeface="宋体" charset="0"/>
              </a:endParaRPr>
            </a:p>
          </p:txBody>
        </p:sp>
        <p:sp>
          <p:nvSpPr>
            <p:cNvPr id="505" name="AutoShape 3"/>
            <p:cNvSpPr>
              <a:spLocks noChangeArrowheads="1"/>
            </p:cNvSpPr>
            <p:nvPr/>
          </p:nvSpPr>
          <p:spPr bwMode="auto">
            <a:xfrm>
              <a:off x="5929322" y="2314598"/>
              <a:ext cx="1071570" cy="2614606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667">
                <a:ea typeface="宋体" charset="0"/>
                <a:cs typeface="宋体" charset="0"/>
              </a:endParaRPr>
            </a:p>
          </p:txBody>
        </p:sp>
        <p:sp>
          <p:nvSpPr>
            <p:cNvPr id="515" name="AutoShape 3"/>
            <p:cNvSpPr>
              <a:spLocks noChangeArrowheads="1"/>
            </p:cNvSpPr>
            <p:nvPr/>
          </p:nvSpPr>
          <p:spPr bwMode="auto">
            <a:xfrm>
              <a:off x="7500958" y="2314598"/>
              <a:ext cx="1071570" cy="2614606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667">
                <a:ea typeface="宋体" charset="0"/>
                <a:cs typeface="宋体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46016" y="3475817"/>
            <a:ext cx="10717798" cy="745397"/>
            <a:chOff x="279949" y="2399846"/>
            <a:chExt cx="8038349" cy="559047"/>
          </a:xfrm>
        </p:grpSpPr>
        <p:sp>
          <p:nvSpPr>
            <p:cNvPr id="463" name="Text Box 162"/>
            <p:cNvSpPr txBox="1">
              <a:spLocks noChangeArrowheads="1"/>
            </p:cNvSpPr>
            <p:nvPr/>
          </p:nvSpPr>
          <p:spPr bwMode="auto">
            <a:xfrm>
              <a:off x="279949" y="2446445"/>
              <a:ext cx="830997" cy="51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  <a:buFont typeface="Monotype Sorts" charset="0"/>
                <a:buNone/>
              </a:pPr>
              <a:r>
                <a:rPr lang="zh-CN" altLang="en-US" b="1" dirty="0">
                  <a:solidFill>
                    <a:srgbClr val="11576A"/>
                  </a:solidFill>
                  <a:latin typeface="+mn-ea"/>
                  <a:ea typeface="+mn-ea"/>
                  <a:cs typeface="宋体" charset="0"/>
                </a:rPr>
                <a:t>数据块</a:t>
              </a:r>
              <a:endParaRPr lang="en-US" altLang="zh-CN" b="1" dirty="0">
                <a:solidFill>
                  <a:srgbClr val="11576A"/>
                </a:solidFill>
                <a:latin typeface="+mn-ea"/>
                <a:ea typeface="+mn-ea"/>
                <a:cs typeface="宋体" charset="0"/>
              </a:endParaRPr>
            </a:p>
            <a:p>
              <a:pPr algn="ctr" eaLnBrk="1" hangingPunct="1">
                <a:lnSpc>
                  <a:spcPct val="80000"/>
                </a:lnSpc>
                <a:buFont typeface="Monotype Sorts" charset="0"/>
                <a:buNone/>
              </a:pPr>
              <a:r>
                <a:rPr lang="en-US" altLang="zh-CN" b="1" dirty="0">
                  <a:solidFill>
                    <a:srgbClr val="11576A"/>
                  </a:solidFill>
                  <a:latin typeface="+mn-ea"/>
                  <a:ea typeface="+mn-ea"/>
                  <a:cs typeface="宋体" charset="0"/>
                </a:rPr>
                <a:t>x</a:t>
              </a: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485652" y="2399846"/>
              <a:ext cx="6832646" cy="542862"/>
              <a:chOff x="1485652" y="2399846"/>
              <a:chExt cx="6832646" cy="542862"/>
            </a:xfrm>
          </p:grpSpPr>
          <p:sp>
            <p:nvSpPr>
              <p:cNvPr id="476" name="矩形 475"/>
              <p:cNvSpPr>
                <a:spLocks noChangeAspect="1"/>
              </p:cNvSpPr>
              <p:nvPr/>
            </p:nvSpPr>
            <p:spPr>
              <a:xfrm>
                <a:off x="1485652" y="2399846"/>
                <a:ext cx="540000" cy="540000"/>
              </a:xfrm>
              <a:prstGeom prst="rect">
                <a:avLst/>
              </a:prstGeom>
              <a:gradFill>
                <a:gsLst>
                  <a:gs pos="100000">
                    <a:srgbClr val="005072"/>
                  </a:gs>
                  <a:gs pos="0">
                    <a:srgbClr val="0093DD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472" name="Text Box 142"/>
              <p:cNvSpPr txBox="1">
                <a:spLocks noChangeArrowheads="1"/>
              </p:cNvSpPr>
              <p:nvPr/>
            </p:nvSpPr>
            <p:spPr bwMode="auto">
              <a:xfrm>
                <a:off x="1579762" y="2415881"/>
                <a:ext cx="359714" cy="5268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1pPr>
                <a:lvl2pPr>
                  <a:defRPr sz="2000">
                    <a:solidFill>
                      <a:schemeClr val="folHlink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3pPr>
                <a:lvl4pPr>
                  <a:defRPr sz="16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4pPr>
                <a:lvl5pPr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9pPr>
              </a:lstStyle>
              <a:p>
                <a:pPr algn="ctr" eaLnBrk="1" hangingPunct="1">
                  <a:lnSpc>
                    <a:spcPct val="70000"/>
                  </a:lnSpc>
                  <a:buFont typeface="Monotype Sorts" charset="0"/>
                  <a:buNone/>
                </a:pPr>
                <a:r>
                  <a:rPr lang="en-US" altLang="zh-CN" sz="1867" b="1" dirty="0">
                    <a:solidFill>
                      <a:schemeClr val="bg1"/>
                    </a:solidFill>
                    <a:latin typeface="+mn-ea"/>
                    <a:ea typeface="+mn-ea"/>
                    <a:cs typeface="宋体" charset="0"/>
                  </a:rPr>
                  <a:t>8</a:t>
                </a:r>
              </a:p>
              <a:p>
                <a:pPr algn="ctr" eaLnBrk="1" hangingPunct="1">
                  <a:lnSpc>
                    <a:spcPct val="70000"/>
                  </a:lnSpc>
                  <a:buFont typeface="Monotype Sorts" charset="0"/>
                  <a:buNone/>
                </a:pPr>
                <a:r>
                  <a:rPr lang="en-US" altLang="zh-CN" sz="1867" b="1" dirty="0">
                    <a:solidFill>
                      <a:schemeClr val="bg1"/>
                    </a:solidFill>
                    <a:latin typeface="+mn-ea"/>
                    <a:ea typeface="+mn-ea"/>
                    <a:cs typeface="宋体" charset="0"/>
                  </a:rPr>
                  <a:t>9</a:t>
                </a:r>
              </a:p>
              <a:p>
                <a:pPr algn="ctr" eaLnBrk="1" hangingPunct="1">
                  <a:lnSpc>
                    <a:spcPct val="70000"/>
                  </a:lnSpc>
                  <a:buFont typeface="Monotype Sorts" charset="0"/>
                  <a:buNone/>
                </a:pPr>
                <a:r>
                  <a:rPr lang="en-US" altLang="zh-CN" sz="1867" b="1" dirty="0">
                    <a:solidFill>
                      <a:schemeClr val="bg1"/>
                    </a:solidFill>
                    <a:latin typeface="+mn-ea"/>
                    <a:ea typeface="+mn-ea"/>
                    <a:cs typeface="宋体" charset="0"/>
                  </a:rPr>
                  <a:t>10</a:t>
                </a:r>
              </a:p>
            </p:txBody>
          </p:sp>
          <p:sp>
            <p:nvSpPr>
              <p:cNvPr id="486" name="矩形 485"/>
              <p:cNvSpPr>
                <a:spLocks noChangeAspect="1"/>
              </p:cNvSpPr>
              <p:nvPr/>
            </p:nvSpPr>
            <p:spPr>
              <a:xfrm>
                <a:off x="2985850" y="2399846"/>
                <a:ext cx="540000" cy="540000"/>
              </a:xfrm>
              <a:prstGeom prst="rect">
                <a:avLst/>
              </a:prstGeom>
              <a:gradFill>
                <a:gsLst>
                  <a:gs pos="100000">
                    <a:srgbClr val="005072"/>
                  </a:gs>
                  <a:gs pos="0">
                    <a:srgbClr val="0093DD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87" name="Text Box 142"/>
              <p:cNvSpPr txBox="1">
                <a:spLocks noChangeArrowheads="1"/>
              </p:cNvSpPr>
              <p:nvPr/>
            </p:nvSpPr>
            <p:spPr bwMode="auto">
              <a:xfrm>
                <a:off x="3079960" y="2415881"/>
                <a:ext cx="359714" cy="5268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1pPr>
                <a:lvl2pPr>
                  <a:defRPr sz="2000">
                    <a:solidFill>
                      <a:schemeClr val="folHlink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3pPr>
                <a:lvl4pPr>
                  <a:defRPr sz="16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4pPr>
                <a:lvl5pPr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9pPr>
              </a:lstStyle>
              <a:p>
                <a:pPr algn="ctr" eaLnBrk="1" hangingPunct="1">
                  <a:lnSpc>
                    <a:spcPct val="70000"/>
                  </a:lnSpc>
                  <a:buFont typeface="Monotype Sorts" charset="0"/>
                  <a:buNone/>
                </a:pPr>
                <a:r>
                  <a:rPr lang="en-US" altLang="zh-CN" sz="1867" b="1" dirty="0">
                    <a:solidFill>
                      <a:schemeClr val="bg1"/>
                    </a:solidFill>
                    <a:latin typeface="+mn-ea"/>
                    <a:ea typeface="+mn-ea"/>
                    <a:cs typeface="宋体" charset="0"/>
                  </a:rPr>
                  <a:t>11</a:t>
                </a:r>
              </a:p>
              <a:p>
                <a:pPr algn="ctr" eaLnBrk="1" hangingPunct="1">
                  <a:lnSpc>
                    <a:spcPct val="70000"/>
                  </a:lnSpc>
                  <a:buFont typeface="Monotype Sorts" charset="0"/>
                  <a:buNone/>
                </a:pPr>
                <a:r>
                  <a:rPr lang="en-US" altLang="zh-CN" sz="1867" b="1" dirty="0">
                    <a:solidFill>
                      <a:schemeClr val="bg1"/>
                    </a:solidFill>
                    <a:latin typeface="+mn-ea"/>
                    <a:ea typeface="+mn-ea"/>
                    <a:cs typeface="宋体" charset="0"/>
                  </a:rPr>
                  <a:t>12</a:t>
                </a:r>
              </a:p>
              <a:p>
                <a:pPr algn="ctr" eaLnBrk="1" hangingPunct="1">
                  <a:lnSpc>
                    <a:spcPct val="70000"/>
                  </a:lnSpc>
                  <a:buFont typeface="Monotype Sorts" charset="0"/>
                  <a:buNone/>
                </a:pPr>
                <a:r>
                  <a:rPr lang="en-US" altLang="zh-CN" sz="1867" b="1" dirty="0">
                    <a:solidFill>
                      <a:schemeClr val="bg1"/>
                    </a:solidFill>
                    <a:latin typeface="+mn-ea"/>
                    <a:ea typeface="+mn-ea"/>
                    <a:cs typeface="宋体" charset="0"/>
                  </a:rPr>
                  <a:t>13</a:t>
                </a:r>
              </a:p>
            </p:txBody>
          </p:sp>
          <p:sp>
            <p:nvSpPr>
              <p:cNvPr id="496" name="矩形 495"/>
              <p:cNvSpPr>
                <a:spLocks noChangeAspect="1"/>
              </p:cNvSpPr>
              <p:nvPr/>
            </p:nvSpPr>
            <p:spPr>
              <a:xfrm>
                <a:off x="4628924" y="2399846"/>
                <a:ext cx="540000" cy="540000"/>
              </a:xfrm>
              <a:prstGeom prst="rect">
                <a:avLst/>
              </a:prstGeom>
              <a:gradFill>
                <a:gsLst>
                  <a:gs pos="100000">
                    <a:srgbClr val="005072"/>
                  </a:gs>
                  <a:gs pos="0">
                    <a:srgbClr val="0093DD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97" name="Text Box 142"/>
              <p:cNvSpPr txBox="1">
                <a:spLocks noChangeArrowheads="1"/>
              </p:cNvSpPr>
              <p:nvPr/>
            </p:nvSpPr>
            <p:spPr bwMode="auto">
              <a:xfrm>
                <a:off x="4723034" y="2415881"/>
                <a:ext cx="359714" cy="5268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1pPr>
                <a:lvl2pPr>
                  <a:defRPr sz="2000">
                    <a:solidFill>
                      <a:schemeClr val="folHlink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3pPr>
                <a:lvl4pPr>
                  <a:defRPr sz="16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4pPr>
                <a:lvl5pPr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9pPr>
              </a:lstStyle>
              <a:p>
                <a:pPr algn="ctr" eaLnBrk="1" hangingPunct="1">
                  <a:lnSpc>
                    <a:spcPct val="70000"/>
                  </a:lnSpc>
                  <a:buFont typeface="Monotype Sorts" charset="0"/>
                  <a:buNone/>
                </a:pPr>
                <a:r>
                  <a:rPr lang="en-US" altLang="zh-CN" sz="1867" b="1" dirty="0">
                    <a:solidFill>
                      <a:schemeClr val="bg1"/>
                    </a:solidFill>
                    <a:latin typeface="+mn-ea"/>
                    <a:ea typeface="+mn-ea"/>
                    <a:cs typeface="宋体" charset="0"/>
                  </a:rPr>
                  <a:t>14</a:t>
                </a:r>
              </a:p>
              <a:p>
                <a:pPr algn="ctr" eaLnBrk="1" hangingPunct="1">
                  <a:lnSpc>
                    <a:spcPct val="70000"/>
                  </a:lnSpc>
                  <a:buFont typeface="Monotype Sorts" charset="0"/>
                  <a:buNone/>
                </a:pPr>
                <a:r>
                  <a:rPr lang="en-US" altLang="zh-CN" sz="1867" b="1" dirty="0">
                    <a:solidFill>
                      <a:schemeClr val="bg1"/>
                    </a:solidFill>
                    <a:latin typeface="+mn-ea"/>
                    <a:ea typeface="+mn-ea"/>
                    <a:cs typeface="宋体" charset="0"/>
                  </a:rPr>
                  <a:t>15</a:t>
                </a:r>
              </a:p>
              <a:p>
                <a:pPr algn="ctr" eaLnBrk="1" hangingPunct="1">
                  <a:lnSpc>
                    <a:spcPct val="70000"/>
                  </a:lnSpc>
                  <a:buFont typeface="Monotype Sorts" charset="0"/>
                  <a:buNone/>
                </a:pPr>
                <a:r>
                  <a:rPr lang="en-US" altLang="zh-CN" sz="1867" b="1" dirty="0">
                    <a:solidFill>
                      <a:schemeClr val="bg1"/>
                    </a:solidFill>
                    <a:latin typeface="+mn-ea"/>
                    <a:ea typeface="+mn-ea"/>
                    <a:cs typeface="宋体" charset="0"/>
                  </a:rPr>
                  <a:t>0</a:t>
                </a:r>
              </a:p>
            </p:txBody>
          </p:sp>
          <p:sp>
            <p:nvSpPr>
              <p:cNvPr id="506" name="矩形 505"/>
              <p:cNvSpPr>
                <a:spLocks noChangeAspect="1"/>
              </p:cNvSpPr>
              <p:nvPr/>
            </p:nvSpPr>
            <p:spPr>
              <a:xfrm>
                <a:off x="6200560" y="2399846"/>
                <a:ext cx="540000" cy="540000"/>
              </a:xfrm>
              <a:prstGeom prst="rect">
                <a:avLst/>
              </a:prstGeom>
              <a:gradFill>
                <a:gsLst>
                  <a:gs pos="100000">
                    <a:srgbClr val="005072"/>
                  </a:gs>
                  <a:gs pos="0">
                    <a:srgbClr val="0093DD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07" name="Text Box 142"/>
              <p:cNvSpPr txBox="1">
                <a:spLocks noChangeArrowheads="1"/>
              </p:cNvSpPr>
              <p:nvPr/>
            </p:nvSpPr>
            <p:spPr bwMode="auto">
              <a:xfrm>
                <a:off x="6350553" y="2415881"/>
                <a:ext cx="249107" cy="5268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1pPr>
                <a:lvl2pPr>
                  <a:defRPr sz="2000">
                    <a:solidFill>
                      <a:schemeClr val="folHlink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3pPr>
                <a:lvl4pPr>
                  <a:defRPr sz="16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4pPr>
                <a:lvl5pPr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9pPr>
              </a:lstStyle>
              <a:p>
                <a:pPr algn="ctr" eaLnBrk="1" hangingPunct="1">
                  <a:lnSpc>
                    <a:spcPct val="70000"/>
                  </a:lnSpc>
                  <a:buFont typeface="Monotype Sorts" charset="0"/>
                  <a:buNone/>
                </a:pPr>
                <a:r>
                  <a:rPr lang="en-US" altLang="zh-CN" sz="1867" b="1" dirty="0">
                    <a:solidFill>
                      <a:schemeClr val="bg1"/>
                    </a:solidFill>
                    <a:latin typeface="+mn-ea"/>
                    <a:ea typeface="+mn-ea"/>
                    <a:cs typeface="宋体" charset="0"/>
                  </a:rPr>
                  <a:t>1</a:t>
                </a:r>
              </a:p>
              <a:p>
                <a:pPr algn="ctr" eaLnBrk="1" hangingPunct="1">
                  <a:lnSpc>
                    <a:spcPct val="70000"/>
                  </a:lnSpc>
                  <a:buFont typeface="Monotype Sorts" charset="0"/>
                  <a:buNone/>
                </a:pPr>
                <a:r>
                  <a:rPr lang="en-US" altLang="zh-CN" sz="1867" b="1" dirty="0">
                    <a:solidFill>
                      <a:schemeClr val="bg1"/>
                    </a:solidFill>
                    <a:latin typeface="+mn-ea"/>
                    <a:ea typeface="+mn-ea"/>
                    <a:cs typeface="宋体" charset="0"/>
                  </a:rPr>
                  <a:t>2</a:t>
                </a:r>
              </a:p>
              <a:p>
                <a:pPr algn="ctr" eaLnBrk="1" hangingPunct="1">
                  <a:lnSpc>
                    <a:spcPct val="70000"/>
                  </a:lnSpc>
                  <a:buFont typeface="Monotype Sorts" charset="0"/>
                  <a:buNone/>
                </a:pPr>
                <a:r>
                  <a:rPr lang="en-US" altLang="zh-CN" sz="1867" b="1" dirty="0">
                    <a:solidFill>
                      <a:schemeClr val="bg1"/>
                    </a:solidFill>
                    <a:latin typeface="+mn-ea"/>
                    <a:ea typeface="+mn-ea"/>
                    <a:cs typeface="宋体" charset="0"/>
                  </a:rPr>
                  <a:t>3</a:t>
                </a:r>
              </a:p>
            </p:txBody>
          </p:sp>
          <p:sp>
            <p:nvSpPr>
              <p:cNvPr id="516" name="矩形 515"/>
              <p:cNvSpPr>
                <a:spLocks noChangeAspect="1"/>
              </p:cNvSpPr>
              <p:nvPr/>
            </p:nvSpPr>
            <p:spPr>
              <a:xfrm>
                <a:off x="7772196" y="2399846"/>
                <a:ext cx="540000" cy="540000"/>
              </a:xfrm>
              <a:prstGeom prst="rect">
                <a:avLst/>
              </a:prstGeom>
              <a:gradFill>
                <a:gsLst>
                  <a:gs pos="100000">
                    <a:srgbClr val="330033"/>
                  </a:gs>
                  <a:gs pos="0">
                    <a:srgbClr val="CC66FF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21" name="Text Box 163"/>
              <p:cNvSpPr txBox="1">
                <a:spLocks noChangeArrowheads="1"/>
              </p:cNvSpPr>
              <p:nvPr/>
            </p:nvSpPr>
            <p:spPr bwMode="auto">
              <a:xfrm>
                <a:off x="7757808" y="2428874"/>
                <a:ext cx="560490" cy="4756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1pPr>
                <a:lvl2pPr>
                  <a:defRPr sz="2000">
                    <a:solidFill>
                      <a:schemeClr val="folHlink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3pPr>
                <a:lvl4pPr>
                  <a:defRPr sz="16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4pPr>
                <a:lvl5pPr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buFont typeface="Monotype Sorts" charset="0"/>
                  <a:buNone/>
                </a:pPr>
                <a:r>
                  <a:rPr lang="zh-CN" altLang="en-US" sz="1467" b="1" dirty="0">
                    <a:solidFill>
                      <a:schemeClr val="bg1"/>
                    </a:solidFill>
                    <a:latin typeface="+mn-ea"/>
                    <a:ea typeface="+mn-ea"/>
                    <a:cs typeface="宋体" charset="0"/>
                  </a:rPr>
                  <a:t>数据块</a:t>
                </a:r>
                <a:endParaRPr lang="en-US" altLang="zh-CN" sz="14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endParaRPr>
              </a:p>
              <a:p>
                <a:pPr algn="ctr" eaLnBrk="1" hangingPunct="1">
                  <a:lnSpc>
                    <a:spcPct val="80000"/>
                  </a:lnSpc>
                  <a:buFont typeface="Monotype Sorts" charset="0"/>
                  <a:buNone/>
                </a:pPr>
                <a:r>
                  <a:rPr lang="en-US" altLang="zh-CN" sz="1467" b="1" dirty="0">
                    <a:solidFill>
                      <a:schemeClr val="bg1"/>
                    </a:solidFill>
                    <a:latin typeface="+mn-ea"/>
                    <a:ea typeface="+mn-ea"/>
                    <a:cs typeface="宋体" charset="0"/>
                  </a:rPr>
                  <a:t>x</a:t>
                </a:r>
              </a:p>
              <a:p>
                <a:pPr algn="ctr" eaLnBrk="1" hangingPunct="1">
                  <a:lnSpc>
                    <a:spcPct val="80000"/>
                  </a:lnSpc>
                  <a:buFont typeface="Monotype Sorts" charset="0"/>
                  <a:buNone/>
                </a:pPr>
                <a:r>
                  <a:rPr lang="zh-CN" altLang="en-US" sz="1467" b="1" dirty="0">
                    <a:solidFill>
                      <a:schemeClr val="bg1"/>
                    </a:solidFill>
                    <a:latin typeface="+mn-ea"/>
                    <a:ea typeface="+mn-ea"/>
                    <a:cs typeface="宋体" charset="0"/>
                  </a:rPr>
                  <a:t>校验和</a:t>
                </a:r>
                <a:endParaRPr lang="en-US" altLang="zh-CN" sz="14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46017" y="5178232"/>
            <a:ext cx="10709662" cy="732096"/>
            <a:chOff x="279949" y="3676658"/>
            <a:chExt cx="8032247" cy="549072"/>
          </a:xfrm>
        </p:grpSpPr>
        <p:sp>
          <p:nvSpPr>
            <p:cNvPr id="465" name="Text Box 164"/>
            <p:cNvSpPr txBox="1">
              <a:spLocks noChangeArrowheads="1"/>
            </p:cNvSpPr>
            <p:nvPr/>
          </p:nvSpPr>
          <p:spPr bwMode="auto">
            <a:xfrm>
              <a:off x="279949" y="3676658"/>
              <a:ext cx="830997" cy="51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zh-CN" altLang="en-US" b="1" dirty="0">
                  <a:solidFill>
                    <a:srgbClr val="11576A"/>
                  </a:solidFill>
                  <a:latin typeface="+mn-ea"/>
                  <a:ea typeface="+mn-ea"/>
                  <a:cs typeface="宋体" charset="0"/>
                </a:rPr>
                <a:t>数据块</a:t>
              </a:r>
              <a:endParaRPr lang="en-US" altLang="zh-CN" b="1" dirty="0">
                <a:solidFill>
                  <a:srgbClr val="11576A"/>
                </a:solidFill>
                <a:latin typeface="+mn-ea"/>
                <a:ea typeface="+mn-ea"/>
                <a:cs typeface="宋体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b="1" dirty="0">
                  <a:solidFill>
                    <a:srgbClr val="11576A"/>
                  </a:solidFill>
                  <a:latin typeface="+mn-ea"/>
                  <a:ea typeface="+mn-ea"/>
                  <a:cs typeface="宋体" charset="0"/>
                </a:rPr>
                <a:t>x+2</a:t>
              </a:r>
            </a:p>
          </p:txBody>
        </p:sp>
        <p:sp>
          <p:nvSpPr>
            <p:cNvPr id="478" name="矩形 477"/>
            <p:cNvSpPr>
              <a:spLocks noChangeAspect="1"/>
            </p:cNvSpPr>
            <p:nvPr/>
          </p:nvSpPr>
          <p:spPr>
            <a:xfrm>
              <a:off x="1485652" y="3685730"/>
              <a:ext cx="540000" cy="540000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  <p:sp>
          <p:nvSpPr>
            <p:cNvPr id="481" name="Text Box 142"/>
            <p:cNvSpPr txBox="1">
              <a:spLocks noChangeArrowheads="1"/>
            </p:cNvSpPr>
            <p:nvPr/>
          </p:nvSpPr>
          <p:spPr bwMode="auto">
            <a:xfrm>
              <a:off x="1597345" y="3684278"/>
              <a:ext cx="315230" cy="526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m</a:t>
              </a:r>
            </a:p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n</a:t>
              </a:r>
            </a:p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o</a:t>
              </a:r>
            </a:p>
          </p:txBody>
        </p:sp>
        <p:sp>
          <p:nvSpPr>
            <p:cNvPr id="489" name="矩形 488"/>
            <p:cNvSpPr>
              <a:spLocks noChangeAspect="1"/>
            </p:cNvSpPr>
            <p:nvPr/>
          </p:nvSpPr>
          <p:spPr>
            <a:xfrm>
              <a:off x="2985850" y="3685730"/>
              <a:ext cx="540000" cy="540000"/>
            </a:xfrm>
            <a:prstGeom prst="rect">
              <a:avLst/>
            </a:prstGeom>
            <a:gradFill>
              <a:gsLst>
                <a:gs pos="100000">
                  <a:srgbClr val="330033"/>
                </a:gs>
                <a:gs pos="0">
                  <a:srgbClr val="CC66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9" name="矩形 498"/>
            <p:cNvSpPr>
              <a:spLocks noChangeAspect="1"/>
            </p:cNvSpPr>
            <p:nvPr/>
          </p:nvSpPr>
          <p:spPr>
            <a:xfrm>
              <a:off x="4628924" y="3685730"/>
              <a:ext cx="540000" cy="540000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02" name="Text Box 142"/>
            <p:cNvSpPr txBox="1">
              <a:spLocks noChangeArrowheads="1"/>
            </p:cNvSpPr>
            <p:nvPr/>
          </p:nvSpPr>
          <p:spPr bwMode="auto">
            <a:xfrm>
              <a:off x="4741419" y="3684278"/>
              <a:ext cx="257522" cy="526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p</a:t>
              </a:r>
            </a:p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q</a:t>
              </a:r>
            </a:p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r</a:t>
              </a:r>
            </a:p>
          </p:txBody>
        </p:sp>
        <p:sp>
          <p:nvSpPr>
            <p:cNvPr id="509" name="矩形 508"/>
            <p:cNvSpPr>
              <a:spLocks noChangeAspect="1"/>
            </p:cNvSpPr>
            <p:nvPr/>
          </p:nvSpPr>
          <p:spPr>
            <a:xfrm>
              <a:off x="6200560" y="3685730"/>
              <a:ext cx="540000" cy="540000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2" name="Text Box 142"/>
            <p:cNvSpPr txBox="1">
              <a:spLocks noChangeArrowheads="1"/>
            </p:cNvSpPr>
            <p:nvPr/>
          </p:nvSpPr>
          <p:spPr bwMode="auto">
            <a:xfrm>
              <a:off x="6336315" y="3684278"/>
              <a:ext cx="255119" cy="526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s</a:t>
              </a:r>
            </a:p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t</a:t>
              </a:r>
            </a:p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u</a:t>
              </a:r>
            </a:p>
          </p:txBody>
        </p:sp>
        <p:sp>
          <p:nvSpPr>
            <p:cNvPr id="519" name="矩形 518"/>
            <p:cNvSpPr>
              <a:spLocks noChangeAspect="1"/>
            </p:cNvSpPr>
            <p:nvPr/>
          </p:nvSpPr>
          <p:spPr>
            <a:xfrm>
              <a:off x="7772196" y="3685730"/>
              <a:ext cx="540000" cy="540000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22" name="Text Box 142"/>
            <p:cNvSpPr txBox="1">
              <a:spLocks noChangeArrowheads="1"/>
            </p:cNvSpPr>
            <p:nvPr/>
          </p:nvSpPr>
          <p:spPr bwMode="auto">
            <a:xfrm>
              <a:off x="7883889" y="3684278"/>
              <a:ext cx="291185" cy="526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v</a:t>
              </a:r>
            </a:p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w</a:t>
              </a:r>
            </a:p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x</a:t>
              </a:r>
            </a:p>
          </p:txBody>
        </p:sp>
        <p:sp>
          <p:nvSpPr>
            <p:cNvPr id="525" name="Text Box 163"/>
            <p:cNvSpPr txBox="1">
              <a:spLocks noChangeArrowheads="1"/>
            </p:cNvSpPr>
            <p:nvPr/>
          </p:nvSpPr>
          <p:spPr bwMode="auto">
            <a:xfrm>
              <a:off x="2974322" y="3714758"/>
              <a:ext cx="560490" cy="475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zh-CN" altLang="en-US" sz="14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数据块</a:t>
              </a:r>
              <a:endParaRPr lang="en-US" altLang="zh-CN" sz="1467" b="1" dirty="0">
                <a:solidFill>
                  <a:schemeClr val="bg1"/>
                </a:solidFill>
                <a:latin typeface="+mn-ea"/>
                <a:ea typeface="+mn-ea"/>
                <a:cs typeface="宋体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x+2</a:t>
              </a:r>
            </a:p>
            <a:p>
              <a:pPr algn="ctr">
                <a:lnSpc>
                  <a:spcPct val="80000"/>
                </a:lnSpc>
              </a:pPr>
              <a:r>
                <a:rPr lang="zh-CN" altLang="en-US" sz="14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校验和</a:t>
              </a:r>
              <a:endParaRPr lang="en-US" altLang="zh-CN" sz="1467" b="1" dirty="0">
                <a:solidFill>
                  <a:schemeClr val="bg1"/>
                </a:solidFill>
                <a:latin typeface="+mn-ea"/>
                <a:ea typeface="+mn-ea"/>
                <a:cs typeface="宋体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6017" y="4290494"/>
            <a:ext cx="10698534" cy="808615"/>
            <a:chOff x="279949" y="3010856"/>
            <a:chExt cx="8023901" cy="606461"/>
          </a:xfrm>
        </p:grpSpPr>
        <p:sp>
          <p:nvSpPr>
            <p:cNvPr id="464" name="Text Box 163"/>
            <p:cNvSpPr txBox="1">
              <a:spLocks noChangeArrowheads="1"/>
            </p:cNvSpPr>
            <p:nvPr/>
          </p:nvSpPr>
          <p:spPr bwMode="auto">
            <a:xfrm>
              <a:off x="279949" y="3073397"/>
              <a:ext cx="830997" cy="51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zh-CN" altLang="en-US" b="1" dirty="0">
                  <a:solidFill>
                    <a:srgbClr val="11576A"/>
                  </a:solidFill>
                  <a:latin typeface="+mn-ea"/>
                  <a:ea typeface="+mn-ea"/>
                  <a:cs typeface="宋体" charset="0"/>
                </a:rPr>
                <a:t>数据块</a:t>
              </a:r>
              <a:endParaRPr lang="en-US" altLang="zh-CN" b="1" dirty="0">
                <a:solidFill>
                  <a:srgbClr val="11576A"/>
                </a:solidFill>
                <a:latin typeface="+mn-ea"/>
                <a:ea typeface="+mn-ea"/>
                <a:cs typeface="宋体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b="1" dirty="0">
                  <a:solidFill>
                    <a:srgbClr val="11576A"/>
                  </a:solidFill>
                  <a:latin typeface="+mn-ea"/>
                  <a:ea typeface="+mn-ea"/>
                  <a:cs typeface="宋体" charset="0"/>
                </a:rPr>
                <a:t>x+1</a:t>
              </a:r>
            </a:p>
          </p:txBody>
        </p:sp>
        <p:sp>
          <p:nvSpPr>
            <p:cNvPr id="477" name="矩形 476"/>
            <p:cNvSpPr>
              <a:spLocks noChangeAspect="1"/>
            </p:cNvSpPr>
            <p:nvPr/>
          </p:nvSpPr>
          <p:spPr>
            <a:xfrm>
              <a:off x="1485652" y="3042788"/>
              <a:ext cx="540000" cy="540000"/>
            </a:xfrm>
            <a:prstGeom prst="rect">
              <a:avLst/>
            </a:prstGeom>
            <a:gradFill>
              <a:gsLst>
                <a:gs pos="100000">
                  <a:srgbClr val="330033"/>
                </a:gs>
                <a:gs pos="0">
                  <a:srgbClr val="CC66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  <p:sp>
          <p:nvSpPr>
            <p:cNvPr id="480" name="Text Box 163"/>
            <p:cNvSpPr txBox="1">
              <a:spLocks noChangeArrowheads="1"/>
            </p:cNvSpPr>
            <p:nvPr/>
          </p:nvSpPr>
          <p:spPr bwMode="auto">
            <a:xfrm>
              <a:off x="1465786" y="3071816"/>
              <a:ext cx="560490" cy="475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zh-CN" altLang="en-US" sz="14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数据块</a:t>
              </a:r>
              <a:endParaRPr lang="en-US" altLang="zh-CN" sz="1467" b="1" dirty="0">
                <a:solidFill>
                  <a:schemeClr val="bg1"/>
                </a:solidFill>
                <a:latin typeface="+mn-ea"/>
                <a:ea typeface="+mn-ea"/>
                <a:cs typeface="宋体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x+1</a:t>
              </a:r>
            </a:p>
            <a:p>
              <a:pPr algn="ctr">
                <a:lnSpc>
                  <a:spcPct val="80000"/>
                </a:lnSpc>
              </a:pPr>
              <a:r>
                <a:rPr lang="zh-CN" altLang="en-US" sz="14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校验和</a:t>
              </a:r>
              <a:endParaRPr lang="en-US" altLang="zh-CN" sz="1467" b="1" dirty="0">
                <a:solidFill>
                  <a:schemeClr val="bg1"/>
                </a:solidFill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488" name="矩形 487"/>
            <p:cNvSpPr>
              <a:spLocks noChangeAspect="1"/>
            </p:cNvSpPr>
            <p:nvPr/>
          </p:nvSpPr>
          <p:spPr>
            <a:xfrm>
              <a:off x="2985850" y="3042788"/>
              <a:ext cx="540000" cy="540000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1" name="Text Box 163"/>
            <p:cNvSpPr txBox="1">
              <a:spLocks noChangeArrowheads="1"/>
            </p:cNvSpPr>
            <p:nvPr/>
          </p:nvSpPr>
          <p:spPr bwMode="auto">
            <a:xfrm>
              <a:off x="3122068" y="3010856"/>
              <a:ext cx="257522" cy="586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a</a:t>
              </a:r>
            </a:p>
            <a:p>
              <a:pPr algn="ctr" eaLnBrk="1" hangingPunct="1">
                <a:lnSpc>
                  <a:spcPct val="8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b</a:t>
              </a:r>
            </a:p>
            <a:p>
              <a:pPr algn="ctr" eaLnBrk="1" hangingPunct="1">
                <a:lnSpc>
                  <a:spcPct val="8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c</a:t>
              </a:r>
            </a:p>
          </p:txBody>
        </p:sp>
        <p:sp>
          <p:nvSpPr>
            <p:cNvPr id="498" name="矩形 497"/>
            <p:cNvSpPr>
              <a:spLocks noChangeAspect="1"/>
            </p:cNvSpPr>
            <p:nvPr/>
          </p:nvSpPr>
          <p:spPr>
            <a:xfrm>
              <a:off x="4628924" y="3042788"/>
              <a:ext cx="540000" cy="540000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08" name="矩形 507"/>
            <p:cNvSpPr>
              <a:spLocks noChangeAspect="1"/>
            </p:cNvSpPr>
            <p:nvPr/>
          </p:nvSpPr>
          <p:spPr>
            <a:xfrm>
              <a:off x="6200560" y="3042788"/>
              <a:ext cx="540000" cy="540000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29" name="Text Box 142"/>
            <p:cNvSpPr txBox="1">
              <a:spLocks noChangeArrowheads="1"/>
            </p:cNvSpPr>
            <p:nvPr/>
          </p:nvSpPr>
          <p:spPr bwMode="auto">
            <a:xfrm>
              <a:off x="6350353" y="3069753"/>
              <a:ext cx="257522" cy="526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g</a:t>
              </a:r>
            </a:p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h</a:t>
              </a:r>
            </a:p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 err="1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i</a:t>
              </a:r>
              <a:endParaRPr lang="en-US" altLang="zh-CN" sz="1867" b="1" dirty="0">
                <a:solidFill>
                  <a:schemeClr val="bg1"/>
                </a:solidFill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518" name="矩形 517"/>
            <p:cNvSpPr>
              <a:spLocks noChangeAspect="1"/>
            </p:cNvSpPr>
            <p:nvPr/>
          </p:nvSpPr>
          <p:spPr>
            <a:xfrm>
              <a:off x="7763850" y="3048956"/>
              <a:ext cx="540000" cy="540000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7" name="Text Box 142"/>
            <p:cNvSpPr txBox="1">
              <a:spLocks noChangeArrowheads="1"/>
            </p:cNvSpPr>
            <p:nvPr/>
          </p:nvSpPr>
          <p:spPr bwMode="auto">
            <a:xfrm>
              <a:off x="7904091" y="3056576"/>
              <a:ext cx="249107" cy="526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j</a:t>
              </a:r>
            </a:p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k</a:t>
              </a:r>
            </a:p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1</a:t>
              </a:r>
            </a:p>
          </p:txBody>
        </p:sp>
        <p:sp>
          <p:nvSpPr>
            <p:cNvPr id="526" name="Text Box 163"/>
            <p:cNvSpPr txBox="1">
              <a:spLocks noChangeArrowheads="1"/>
            </p:cNvSpPr>
            <p:nvPr/>
          </p:nvSpPr>
          <p:spPr bwMode="auto">
            <a:xfrm>
              <a:off x="4771899" y="3030858"/>
              <a:ext cx="257522" cy="586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d</a:t>
              </a:r>
            </a:p>
            <a:p>
              <a:pPr algn="ctr" eaLnBrk="1" hangingPunct="1">
                <a:lnSpc>
                  <a:spcPct val="8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e</a:t>
              </a:r>
            </a:p>
            <a:p>
              <a:pPr algn="ctr" eaLnBrk="1" hangingPunct="1">
                <a:lnSpc>
                  <a:spcPct val="8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f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6017" y="6035488"/>
            <a:ext cx="10709662" cy="732096"/>
            <a:chOff x="279949" y="4319600"/>
            <a:chExt cx="8032247" cy="549072"/>
          </a:xfrm>
        </p:grpSpPr>
        <p:sp>
          <p:nvSpPr>
            <p:cNvPr id="466" name="Text Box 165"/>
            <p:cNvSpPr txBox="1">
              <a:spLocks noChangeArrowheads="1"/>
            </p:cNvSpPr>
            <p:nvPr/>
          </p:nvSpPr>
          <p:spPr bwMode="auto">
            <a:xfrm>
              <a:off x="279949" y="4319600"/>
              <a:ext cx="830997" cy="51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zh-CN" altLang="en-US" b="1" dirty="0">
                  <a:solidFill>
                    <a:srgbClr val="11576A"/>
                  </a:solidFill>
                  <a:latin typeface="+mn-ea"/>
                  <a:ea typeface="+mn-ea"/>
                  <a:cs typeface="宋体" charset="0"/>
                </a:rPr>
                <a:t>数据块</a:t>
              </a:r>
              <a:endParaRPr lang="en-US" altLang="zh-CN" b="1" dirty="0">
                <a:solidFill>
                  <a:srgbClr val="11576A"/>
                </a:solidFill>
                <a:latin typeface="+mn-ea"/>
                <a:ea typeface="+mn-ea"/>
                <a:cs typeface="宋体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b="1" dirty="0">
                  <a:solidFill>
                    <a:srgbClr val="11576A"/>
                  </a:solidFill>
                  <a:latin typeface="+mn-ea"/>
                  <a:ea typeface="+mn-ea"/>
                  <a:cs typeface="宋体" charset="0"/>
                </a:rPr>
                <a:t>x+3</a:t>
              </a:r>
            </a:p>
          </p:txBody>
        </p:sp>
        <p:sp>
          <p:nvSpPr>
            <p:cNvPr id="479" name="矩形 478"/>
            <p:cNvSpPr>
              <a:spLocks noChangeAspect="1"/>
            </p:cNvSpPr>
            <p:nvPr/>
          </p:nvSpPr>
          <p:spPr>
            <a:xfrm>
              <a:off x="1485652" y="4328672"/>
              <a:ext cx="540000" cy="540000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  <p:sp>
          <p:nvSpPr>
            <p:cNvPr id="482" name="Text Box 142"/>
            <p:cNvSpPr txBox="1">
              <a:spLocks noChangeArrowheads="1"/>
            </p:cNvSpPr>
            <p:nvPr/>
          </p:nvSpPr>
          <p:spPr bwMode="auto">
            <a:xfrm>
              <a:off x="1575486" y="4334840"/>
              <a:ext cx="345287" cy="526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y</a:t>
              </a:r>
            </a:p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z</a:t>
              </a:r>
            </a:p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 err="1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aa</a:t>
              </a:r>
              <a:endParaRPr lang="en-US" altLang="zh-CN" sz="1867" b="1" dirty="0">
                <a:solidFill>
                  <a:schemeClr val="bg1"/>
                </a:solidFill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490" name="矩形 489"/>
            <p:cNvSpPr>
              <a:spLocks noChangeAspect="1"/>
            </p:cNvSpPr>
            <p:nvPr/>
          </p:nvSpPr>
          <p:spPr>
            <a:xfrm>
              <a:off x="2985850" y="4328672"/>
              <a:ext cx="540000" cy="540000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3" name="Text Box 142"/>
            <p:cNvSpPr txBox="1">
              <a:spLocks noChangeArrowheads="1"/>
            </p:cNvSpPr>
            <p:nvPr/>
          </p:nvSpPr>
          <p:spPr bwMode="auto">
            <a:xfrm>
              <a:off x="3076085" y="4334840"/>
              <a:ext cx="376546" cy="526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bb</a:t>
              </a:r>
            </a:p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cc</a:t>
              </a:r>
            </a:p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 err="1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dd</a:t>
              </a:r>
              <a:endParaRPr lang="en-US" altLang="zh-CN" sz="1867" b="1" dirty="0">
                <a:solidFill>
                  <a:schemeClr val="bg1"/>
                </a:solidFill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500" name="矩形 499"/>
            <p:cNvSpPr>
              <a:spLocks noChangeAspect="1"/>
            </p:cNvSpPr>
            <p:nvPr/>
          </p:nvSpPr>
          <p:spPr>
            <a:xfrm>
              <a:off x="4628924" y="4328672"/>
              <a:ext cx="540000" cy="540000"/>
            </a:xfrm>
            <a:prstGeom prst="rect">
              <a:avLst/>
            </a:prstGeom>
            <a:gradFill>
              <a:gsLst>
                <a:gs pos="100000">
                  <a:srgbClr val="330033"/>
                </a:gs>
                <a:gs pos="0">
                  <a:srgbClr val="CC66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0" name="矩形 509"/>
            <p:cNvSpPr>
              <a:spLocks noChangeAspect="1"/>
            </p:cNvSpPr>
            <p:nvPr/>
          </p:nvSpPr>
          <p:spPr>
            <a:xfrm>
              <a:off x="6200560" y="4328672"/>
              <a:ext cx="540000" cy="540000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3" name="Text Box 142"/>
            <p:cNvSpPr txBox="1">
              <a:spLocks noChangeArrowheads="1"/>
            </p:cNvSpPr>
            <p:nvPr/>
          </p:nvSpPr>
          <p:spPr bwMode="auto">
            <a:xfrm>
              <a:off x="6289193" y="4334840"/>
              <a:ext cx="376546" cy="526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 err="1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ee</a:t>
              </a:r>
              <a:endParaRPr lang="en-US" altLang="zh-CN" sz="1867" b="1" dirty="0">
                <a:solidFill>
                  <a:schemeClr val="bg1"/>
                </a:solidFill>
                <a:latin typeface="+mn-ea"/>
                <a:ea typeface="+mn-ea"/>
                <a:cs typeface="宋体" charset="0"/>
              </a:endParaRPr>
            </a:p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ff</a:t>
              </a:r>
            </a:p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 err="1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gg</a:t>
              </a:r>
              <a:endParaRPr lang="en-US" altLang="zh-CN" sz="1867" b="1" dirty="0">
                <a:solidFill>
                  <a:schemeClr val="bg1"/>
                </a:solidFill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520" name="矩形 519"/>
            <p:cNvSpPr>
              <a:spLocks noChangeAspect="1"/>
            </p:cNvSpPr>
            <p:nvPr/>
          </p:nvSpPr>
          <p:spPr>
            <a:xfrm>
              <a:off x="7772196" y="4328672"/>
              <a:ext cx="540000" cy="540000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23" name="Text Box 142"/>
            <p:cNvSpPr txBox="1">
              <a:spLocks noChangeArrowheads="1"/>
            </p:cNvSpPr>
            <p:nvPr/>
          </p:nvSpPr>
          <p:spPr bwMode="auto">
            <a:xfrm>
              <a:off x="7861229" y="4334840"/>
              <a:ext cx="369332" cy="526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 err="1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hh</a:t>
              </a:r>
              <a:endParaRPr lang="en-US" altLang="zh-CN" sz="1867" b="1" dirty="0">
                <a:solidFill>
                  <a:schemeClr val="bg1"/>
                </a:solidFill>
                <a:latin typeface="+mn-ea"/>
                <a:ea typeface="+mn-ea"/>
                <a:cs typeface="宋体" charset="0"/>
              </a:endParaRPr>
            </a:p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ii</a:t>
              </a:r>
            </a:p>
            <a:p>
              <a:pPr algn="ctr" eaLnBrk="1" hangingPunct="1">
                <a:lnSpc>
                  <a:spcPct val="70000"/>
                </a:lnSpc>
                <a:buFont typeface="Monotype Sorts" charset="0"/>
                <a:buNone/>
              </a:pPr>
              <a:r>
                <a:rPr lang="en-US" altLang="zh-CN" sz="1867" b="1" dirty="0" err="1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jj</a:t>
              </a:r>
              <a:endParaRPr lang="en-US" altLang="zh-CN" sz="1867" b="1" dirty="0">
                <a:solidFill>
                  <a:schemeClr val="bg1"/>
                </a:solidFill>
                <a:latin typeface="+mn-ea"/>
                <a:ea typeface="+mn-ea"/>
                <a:cs typeface="宋体" charset="0"/>
              </a:endParaRPr>
            </a:p>
          </p:txBody>
        </p:sp>
        <p:sp>
          <p:nvSpPr>
            <p:cNvPr id="527" name="Text Box 163"/>
            <p:cNvSpPr txBox="1">
              <a:spLocks noChangeArrowheads="1"/>
            </p:cNvSpPr>
            <p:nvPr/>
          </p:nvSpPr>
          <p:spPr bwMode="auto">
            <a:xfrm>
              <a:off x="4614538" y="4357700"/>
              <a:ext cx="560490" cy="475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zh-CN" altLang="en-US" sz="14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数据块</a:t>
              </a:r>
              <a:endParaRPr lang="en-US" altLang="zh-CN" sz="1467" b="1" dirty="0">
                <a:solidFill>
                  <a:schemeClr val="bg1"/>
                </a:solidFill>
                <a:latin typeface="+mn-ea"/>
                <a:ea typeface="+mn-ea"/>
                <a:cs typeface="宋体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x+3</a:t>
              </a:r>
            </a:p>
            <a:p>
              <a:pPr algn="ctr">
                <a:lnSpc>
                  <a:spcPct val="80000"/>
                </a:lnSpc>
              </a:pPr>
              <a:r>
                <a:rPr lang="zh-CN" altLang="en-US" sz="1467" b="1" dirty="0">
                  <a:solidFill>
                    <a:schemeClr val="bg1"/>
                  </a:solidFill>
                  <a:latin typeface="+mn-ea"/>
                  <a:ea typeface="+mn-ea"/>
                  <a:cs typeface="宋体" charset="0"/>
                </a:rPr>
                <a:t>校验和</a:t>
              </a:r>
              <a:endParaRPr lang="en-US" altLang="zh-CN" sz="1467" b="1" dirty="0">
                <a:solidFill>
                  <a:schemeClr val="bg1"/>
                </a:solidFill>
                <a:latin typeface="+mn-ea"/>
                <a:ea typeface="+mn-ea"/>
                <a:cs typeface="宋体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279575" y="2394198"/>
            <a:ext cx="8636020" cy="174616"/>
            <a:chOff x="1081088" y="1459706"/>
            <a:chExt cx="6477015" cy="130962"/>
          </a:xfrm>
        </p:grpSpPr>
        <p:sp>
          <p:nvSpPr>
            <p:cNvPr id="397" name="任意多边形 396"/>
            <p:cNvSpPr/>
            <p:nvPr/>
          </p:nvSpPr>
          <p:spPr>
            <a:xfrm>
              <a:off x="1081088" y="1459706"/>
              <a:ext cx="192882" cy="121444"/>
            </a:xfrm>
            <a:custGeom>
              <a:avLst/>
              <a:gdLst>
                <a:gd name="connsiteX0" fmla="*/ 0 w 192882"/>
                <a:gd name="connsiteY0" fmla="*/ 0 h 121444"/>
                <a:gd name="connsiteX1" fmla="*/ 130969 w 192882"/>
                <a:gd name="connsiteY1" fmla="*/ 2382 h 121444"/>
                <a:gd name="connsiteX2" fmla="*/ 192882 w 192882"/>
                <a:gd name="connsiteY2" fmla="*/ 59532 h 121444"/>
                <a:gd name="connsiteX3" fmla="*/ 100013 w 192882"/>
                <a:gd name="connsiteY3" fmla="*/ 121444 h 121444"/>
                <a:gd name="connsiteX4" fmla="*/ 0 w 192882"/>
                <a:gd name="connsiteY4" fmla="*/ 0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82" h="121444">
                  <a:moveTo>
                    <a:pt x="0" y="0"/>
                  </a:moveTo>
                  <a:lnTo>
                    <a:pt x="130969" y="2382"/>
                  </a:lnTo>
                  <a:lnTo>
                    <a:pt x="192882" y="59532"/>
                  </a:lnTo>
                  <a:lnTo>
                    <a:pt x="100013" y="1214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34" name="任意多边形 433"/>
            <p:cNvSpPr/>
            <p:nvPr/>
          </p:nvSpPr>
          <p:spPr>
            <a:xfrm>
              <a:off x="2652698" y="1459706"/>
              <a:ext cx="192882" cy="121444"/>
            </a:xfrm>
            <a:custGeom>
              <a:avLst/>
              <a:gdLst>
                <a:gd name="connsiteX0" fmla="*/ 0 w 192882"/>
                <a:gd name="connsiteY0" fmla="*/ 0 h 121444"/>
                <a:gd name="connsiteX1" fmla="*/ 130969 w 192882"/>
                <a:gd name="connsiteY1" fmla="*/ 2382 h 121444"/>
                <a:gd name="connsiteX2" fmla="*/ 192882 w 192882"/>
                <a:gd name="connsiteY2" fmla="*/ 59532 h 121444"/>
                <a:gd name="connsiteX3" fmla="*/ 100013 w 192882"/>
                <a:gd name="connsiteY3" fmla="*/ 121444 h 121444"/>
                <a:gd name="connsiteX4" fmla="*/ 0 w 192882"/>
                <a:gd name="connsiteY4" fmla="*/ 0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82" h="121444">
                  <a:moveTo>
                    <a:pt x="0" y="0"/>
                  </a:moveTo>
                  <a:lnTo>
                    <a:pt x="130969" y="2382"/>
                  </a:lnTo>
                  <a:lnTo>
                    <a:pt x="192882" y="59532"/>
                  </a:lnTo>
                  <a:lnTo>
                    <a:pt x="100013" y="1214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35" name="任意多边形 434"/>
            <p:cNvSpPr/>
            <p:nvPr/>
          </p:nvSpPr>
          <p:spPr>
            <a:xfrm>
              <a:off x="4214810" y="1464469"/>
              <a:ext cx="192882" cy="121444"/>
            </a:xfrm>
            <a:custGeom>
              <a:avLst/>
              <a:gdLst>
                <a:gd name="connsiteX0" fmla="*/ 0 w 192882"/>
                <a:gd name="connsiteY0" fmla="*/ 0 h 121444"/>
                <a:gd name="connsiteX1" fmla="*/ 130969 w 192882"/>
                <a:gd name="connsiteY1" fmla="*/ 2382 h 121444"/>
                <a:gd name="connsiteX2" fmla="*/ 192882 w 192882"/>
                <a:gd name="connsiteY2" fmla="*/ 59532 h 121444"/>
                <a:gd name="connsiteX3" fmla="*/ 100013 w 192882"/>
                <a:gd name="connsiteY3" fmla="*/ 121444 h 121444"/>
                <a:gd name="connsiteX4" fmla="*/ 0 w 192882"/>
                <a:gd name="connsiteY4" fmla="*/ 0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82" h="121444">
                  <a:moveTo>
                    <a:pt x="0" y="0"/>
                  </a:moveTo>
                  <a:lnTo>
                    <a:pt x="130969" y="2382"/>
                  </a:lnTo>
                  <a:lnTo>
                    <a:pt x="192882" y="59532"/>
                  </a:lnTo>
                  <a:lnTo>
                    <a:pt x="100013" y="1214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41" name="任意多边形 440"/>
            <p:cNvSpPr/>
            <p:nvPr/>
          </p:nvSpPr>
          <p:spPr>
            <a:xfrm>
              <a:off x="5822163" y="1469224"/>
              <a:ext cx="192882" cy="121444"/>
            </a:xfrm>
            <a:custGeom>
              <a:avLst/>
              <a:gdLst>
                <a:gd name="connsiteX0" fmla="*/ 0 w 192882"/>
                <a:gd name="connsiteY0" fmla="*/ 0 h 121444"/>
                <a:gd name="connsiteX1" fmla="*/ 130969 w 192882"/>
                <a:gd name="connsiteY1" fmla="*/ 2382 h 121444"/>
                <a:gd name="connsiteX2" fmla="*/ 192882 w 192882"/>
                <a:gd name="connsiteY2" fmla="*/ 59532 h 121444"/>
                <a:gd name="connsiteX3" fmla="*/ 100013 w 192882"/>
                <a:gd name="connsiteY3" fmla="*/ 121444 h 121444"/>
                <a:gd name="connsiteX4" fmla="*/ 0 w 192882"/>
                <a:gd name="connsiteY4" fmla="*/ 0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82" h="121444">
                  <a:moveTo>
                    <a:pt x="0" y="0"/>
                  </a:moveTo>
                  <a:lnTo>
                    <a:pt x="130969" y="2382"/>
                  </a:lnTo>
                  <a:lnTo>
                    <a:pt x="192882" y="59532"/>
                  </a:lnTo>
                  <a:lnTo>
                    <a:pt x="100013" y="1214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42" name="任意多边形 441"/>
            <p:cNvSpPr/>
            <p:nvPr/>
          </p:nvSpPr>
          <p:spPr>
            <a:xfrm>
              <a:off x="7365221" y="1469224"/>
              <a:ext cx="192882" cy="121444"/>
            </a:xfrm>
            <a:custGeom>
              <a:avLst/>
              <a:gdLst>
                <a:gd name="connsiteX0" fmla="*/ 0 w 192882"/>
                <a:gd name="connsiteY0" fmla="*/ 0 h 121444"/>
                <a:gd name="connsiteX1" fmla="*/ 130969 w 192882"/>
                <a:gd name="connsiteY1" fmla="*/ 2382 h 121444"/>
                <a:gd name="connsiteX2" fmla="*/ 192882 w 192882"/>
                <a:gd name="connsiteY2" fmla="*/ 59532 h 121444"/>
                <a:gd name="connsiteX3" fmla="*/ 100013 w 192882"/>
                <a:gd name="connsiteY3" fmla="*/ 121444 h 121444"/>
                <a:gd name="connsiteX4" fmla="*/ 0 w 192882"/>
                <a:gd name="connsiteY4" fmla="*/ 0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82" h="121444">
                  <a:moveTo>
                    <a:pt x="0" y="0"/>
                  </a:moveTo>
                  <a:lnTo>
                    <a:pt x="130969" y="2382"/>
                  </a:lnTo>
                  <a:lnTo>
                    <a:pt x="192882" y="59532"/>
                  </a:lnTo>
                  <a:lnTo>
                    <a:pt x="100013" y="12144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330033"/>
                </a:gs>
                <a:gs pos="0">
                  <a:srgbClr val="CC66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34092" y="2479924"/>
            <a:ext cx="8619081" cy="150273"/>
            <a:chOff x="1196975" y="1524000"/>
            <a:chExt cx="6464311" cy="112705"/>
          </a:xfrm>
        </p:grpSpPr>
        <p:sp>
          <p:nvSpPr>
            <p:cNvPr id="443" name="任意多边形 442"/>
            <p:cNvSpPr/>
            <p:nvPr/>
          </p:nvSpPr>
          <p:spPr>
            <a:xfrm>
              <a:off x="1196975" y="1524000"/>
              <a:ext cx="184150" cy="107950"/>
            </a:xfrm>
            <a:custGeom>
              <a:avLst/>
              <a:gdLst>
                <a:gd name="connsiteX0" fmla="*/ 88900 w 184150"/>
                <a:gd name="connsiteY0" fmla="*/ 0 h 107950"/>
                <a:gd name="connsiteX1" fmla="*/ 184150 w 184150"/>
                <a:gd name="connsiteY1" fmla="*/ 22225 h 107950"/>
                <a:gd name="connsiteX2" fmla="*/ 136525 w 184150"/>
                <a:gd name="connsiteY2" fmla="*/ 107950 h 107950"/>
                <a:gd name="connsiteX3" fmla="*/ 0 w 184150"/>
                <a:gd name="connsiteY3" fmla="*/ 60325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150" h="107950">
                  <a:moveTo>
                    <a:pt x="88900" y="0"/>
                  </a:moveTo>
                  <a:lnTo>
                    <a:pt x="184150" y="22225"/>
                  </a:lnTo>
                  <a:lnTo>
                    <a:pt x="136525" y="107950"/>
                  </a:lnTo>
                  <a:lnTo>
                    <a:pt x="0" y="60325"/>
                  </a:lnTo>
                </a:path>
              </a:pathLst>
            </a:custGeom>
            <a:gradFill>
              <a:gsLst>
                <a:gs pos="100000">
                  <a:srgbClr val="330033"/>
                </a:gs>
                <a:gs pos="0">
                  <a:srgbClr val="CC66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44" name="任意多边形 443"/>
            <p:cNvSpPr/>
            <p:nvPr/>
          </p:nvSpPr>
          <p:spPr>
            <a:xfrm>
              <a:off x="2778907" y="1524000"/>
              <a:ext cx="184150" cy="107950"/>
            </a:xfrm>
            <a:custGeom>
              <a:avLst/>
              <a:gdLst>
                <a:gd name="connsiteX0" fmla="*/ 88900 w 184150"/>
                <a:gd name="connsiteY0" fmla="*/ 0 h 107950"/>
                <a:gd name="connsiteX1" fmla="*/ 184150 w 184150"/>
                <a:gd name="connsiteY1" fmla="*/ 22225 h 107950"/>
                <a:gd name="connsiteX2" fmla="*/ 136525 w 184150"/>
                <a:gd name="connsiteY2" fmla="*/ 107950 h 107950"/>
                <a:gd name="connsiteX3" fmla="*/ 0 w 184150"/>
                <a:gd name="connsiteY3" fmla="*/ 60325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150" h="107950">
                  <a:moveTo>
                    <a:pt x="88900" y="0"/>
                  </a:moveTo>
                  <a:lnTo>
                    <a:pt x="184150" y="22225"/>
                  </a:lnTo>
                  <a:lnTo>
                    <a:pt x="136525" y="107950"/>
                  </a:lnTo>
                  <a:lnTo>
                    <a:pt x="0" y="60325"/>
                  </a:lnTo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45" name="任意多边形 444"/>
            <p:cNvSpPr/>
            <p:nvPr/>
          </p:nvSpPr>
          <p:spPr>
            <a:xfrm>
              <a:off x="4326725" y="1524000"/>
              <a:ext cx="184150" cy="107950"/>
            </a:xfrm>
            <a:custGeom>
              <a:avLst/>
              <a:gdLst>
                <a:gd name="connsiteX0" fmla="*/ 88900 w 184150"/>
                <a:gd name="connsiteY0" fmla="*/ 0 h 107950"/>
                <a:gd name="connsiteX1" fmla="*/ 184150 w 184150"/>
                <a:gd name="connsiteY1" fmla="*/ 22225 h 107950"/>
                <a:gd name="connsiteX2" fmla="*/ 136525 w 184150"/>
                <a:gd name="connsiteY2" fmla="*/ 107950 h 107950"/>
                <a:gd name="connsiteX3" fmla="*/ 0 w 184150"/>
                <a:gd name="connsiteY3" fmla="*/ 60325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150" h="107950">
                  <a:moveTo>
                    <a:pt x="88900" y="0"/>
                  </a:moveTo>
                  <a:lnTo>
                    <a:pt x="184150" y="22225"/>
                  </a:lnTo>
                  <a:lnTo>
                    <a:pt x="136525" y="107950"/>
                  </a:lnTo>
                  <a:lnTo>
                    <a:pt x="0" y="60325"/>
                  </a:lnTo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46" name="任意多边形 445"/>
            <p:cNvSpPr/>
            <p:nvPr/>
          </p:nvSpPr>
          <p:spPr>
            <a:xfrm>
              <a:off x="5934078" y="1528755"/>
              <a:ext cx="184150" cy="107950"/>
            </a:xfrm>
            <a:custGeom>
              <a:avLst/>
              <a:gdLst>
                <a:gd name="connsiteX0" fmla="*/ 88900 w 184150"/>
                <a:gd name="connsiteY0" fmla="*/ 0 h 107950"/>
                <a:gd name="connsiteX1" fmla="*/ 184150 w 184150"/>
                <a:gd name="connsiteY1" fmla="*/ 22225 h 107950"/>
                <a:gd name="connsiteX2" fmla="*/ 136525 w 184150"/>
                <a:gd name="connsiteY2" fmla="*/ 107950 h 107950"/>
                <a:gd name="connsiteX3" fmla="*/ 0 w 184150"/>
                <a:gd name="connsiteY3" fmla="*/ 60325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150" h="107950">
                  <a:moveTo>
                    <a:pt x="88900" y="0"/>
                  </a:moveTo>
                  <a:lnTo>
                    <a:pt x="184150" y="22225"/>
                  </a:lnTo>
                  <a:lnTo>
                    <a:pt x="136525" y="107950"/>
                  </a:lnTo>
                  <a:lnTo>
                    <a:pt x="0" y="60325"/>
                  </a:lnTo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47" name="任意多边形 446"/>
            <p:cNvSpPr/>
            <p:nvPr/>
          </p:nvSpPr>
          <p:spPr>
            <a:xfrm>
              <a:off x="7477136" y="1528755"/>
              <a:ext cx="184150" cy="107950"/>
            </a:xfrm>
            <a:custGeom>
              <a:avLst/>
              <a:gdLst>
                <a:gd name="connsiteX0" fmla="*/ 88900 w 184150"/>
                <a:gd name="connsiteY0" fmla="*/ 0 h 107950"/>
                <a:gd name="connsiteX1" fmla="*/ 184150 w 184150"/>
                <a:gd name="connsiteY1" fmla="*/ 22225 h 107950"/>
                <a:gd name="connsiteX2" fmla="*/ 136525 w 184150"/>
                <a:gd name="connsiteY2" fmla="*/ 107950 h 107950"/>
                <a:gd name="connsiteX3" fmla="*/ 0 w 184150"/>
                <a:gd name="connsiteY3" fmla="*/ 60325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150" h="107950">
                  <a:moveTo>
                    <a:pt x="88900" y="0"/>
                  </a:moveTo>
                  <a:lnTo>
                    <a:pt x="184150" y="22225"/>
                  </a:lnTo>
                  <a:lnTo>
                    <a:pt x="136525" y="107950"/>
                  </a:lnTo>
                  <a:lnTo>
                    <a:pt x="0" y="60325"/>
                  </a:lnTo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618028" y="2516945"/>
            <a:ext cx="8666107" cy="156567"/>
            <a:chOff x="1334928" y="1551766"/>
            <a:chExt cx="6499580" cy="117425"/>
          </a:xfrm>
        </p:grpSpPr>
        <p:sp>
          <p:nvSpPr>
            <p:cNvPr id="448" name="Freeform 95"/>
            <p:cNvSpPr>
              <a:spLocks/>
            </p:cNvSpPr>
            <p:nvPr/>
          </p:nvSpPr>
          <p:spPr bwMode="auto">
            <a:xfrm>
              <a:off x="7626097" y="1551766"/>
              <a:ext cx="208411" cy="117425"/>
            </a:xfrm>
            <a:custGeom>
              <a:avLst/>
              <a:gdLst>
                <a:gd name="T0" fmla="*/ 56 w 222"/>
                <a:gd name="T1" fmla="*/ 0 h 113"/>
                <a:gd name="T2" fmla="*/ 0 w 222"/>
                <a:gd name="T3" fmla="*/ 83 h 113"/>
                <a:gd name="T4" fmla="*/ 201 w 222"/>
                <a:gd name="T5" fmla="*/ 112 h 113"/>
                <a:gd name="T6" fmla="*/ 221 w 222"/>
                <a:gd name="T7" fmla="*/ 16 h 113"/>
                <a:gd name="T8" fmla="*/ 56 w 222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2"/>
                <a:gd name="T16" fmla="*/ 0 h 113"/>
                <a:gd name="T17" fmla="*/ 222 w 222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2" h="113">
                  <a:moveTo>
                    <a:pt x="56" y="0"/>
                  </a:moveTo>
                  <a:lnTo>
                    <a:pt x="0" y="83"/>
                  </a:lnTo>
                  <a:lnTo>
                    <a:pt x="201" y="112"/>
                  </a:lnTo>
                  <a:lnTo>
                    <a:pt x="221" y="16"/>
                  </a:lnTo>
                  <a:lnTo>
                    <a:pt x="56" y="0"/>
                  </a:lnTo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49" name="Freeform 95"/>
            <p:cNvSpPr>
              <a:spLocks/>
            </p:cNvSpPr>
            <p:nvPr/>
          </p:nvSpPr>
          <p:spPr bwMode="auto">
            <a:xfrm>
              <a:off x="6073511" y="1551766"/>
              <a:ext cx="208411" cy="117425"/>
            </a:xfrm>
            <a:custGeom>
              <a:avLst/>
              <a:gdLst>
                <a:gd name="T0" fmla="*/ 56 w 222"/>
                <a:gd name="T1" fmla="*/ 0 h 113"/>
                <a:gd name="T2" fmla="*/ 0 w 222"/>
                <a:gd name="T3" fmla="*/ 83 h 113"/>
                <a:gd name="T4" fmla="*/ 201 w 222"/>
                <a:gd name="T5" fmla="*/ 112 h 113"/>
                <a:gd name="T6" fmla="*/ 221 w 222"/>
                <a:gd name="T7" fmla="*/ 16 h 113"/>
                <a:gd name="T8" fmla="*/ 56 w 222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2"/>
                <a:gd name="T16" fmla="*/ 0 h 113"/>
                <a:gd name="T17" fmla="*/ 222 w 222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2" h="113">
                  <a:moveTo>
                    <a:pt x="56" y="0"/>
                  </a:moveTo>
                  <a:lnTo>
                    <a:pt x="0" y="83"/>
                  </a:lnTo>
                  <a:lnTo>
                    <a:pt x="201" y="112"/>
                  </a:lnTo>
                  <a:lnTo>
                    <a:pt x="221" y="16"/>
                  </a:lnTo>
                  <a:lnTo>
                    <a:pt x="56" y="0"/>
                  </a:lnTo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50" name="Freeform 95"/>
            <p:cNvSpPr>
              <a:spLocks/>
            </p:cNvSpPr>
            <p:nvPr/>
          </p:nvSpPr>
          <p:spPr bwMode="auto">
            <a:xfrm>
              <a:off x="4463775" y="1551766"/>
              <a:ext cx="208411" cy="117425"/>
            </a:xfrm>
            <a:custGeom>
              <a:avLst/>
              <a:gdLst>
                <a:gd name="T0" fmla="*/ 56 w 222"/>
                <a:gd name="T1" fmla="*/ 0 h 113"/>
                <a:gd name="T2" fmla="*/ 0 w 222"/>
                <a:gd name="T3" fmla="*/ 83 h 113"/>
                <a:gd name="T4" fmla="*/ 201 w 222"/>
                <a:gd name="T5" fmla="*/ 112 h 113"/>
                <a:gd name="T6" fmla="*/ 221 w 222"/>
                <a:gd name="T7" fmla="*/ 16 h 113"/>
                <a:gd name="T8" fmla="*/ 56 w 222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2"/>
                <a:gd name="T16" fmla="*/ 0 h 113"/>
                <a:gd name="T17" fmla="*/ 222 w 222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2" h="113">
                  <a:moveTo>
                    <a:pt x="56" y="0"/>
                  </a:moveTo>
                  <a:lnTo>
                    <a:pt x="0" y="83"/>
                  </a:lnTo>
                  <a:lnTo>
                    <a:pt x="201" y="112"/>
                  </a:lnTo>
                  <a:lnTo>
                    <a:pt x="221" y="16"/>
                  </a:lnTo>
                  <a:lnTo>
                    <a:pt x="56" y="0"/>
                  </a:lnTo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51" name="Freeform 95"/>
            <p:cNvSpPr>
              <a:spLocks/>
            </p:cNvSpPr>
            <p:nvPr/>
          </p:nvSpPr>
          <p:spPr bwMode="auto">
            <a:xfrm>
              <a:off x="2911189" y="1551766"/>
              <a:ext cx="208411" cy="117425"/>
            </a:xfrm>
            <a:custGeom>
              <a:avLst/>
              <a:gdLst>
                <a:gd name="T0" fmla="*/ 56 w 222"/>
                <a:gd name="T1" fmla="*/ 0 h 113"/>
                <a:gd name="T2" fmla="*/ 0 w 222"/>
                <a:gd name="T3" fmla="*/ 83 h 113"/>
                <a:gd name="T4" fmla="*/ 201 w 222"/>
                <a:gd name="T5" fmla="*/ 112 h 113"/>
                <a:gd name="T6" fmla="*/ 221 w 222"/>
                <a:gd name="T7" fmla="*/ 16 h 113"/>
                <a:gd name="T8" fmla="*/ 56 w 222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2"/>
                <a:gd name="T16" fmla="*/ 0 h 113"/>
                <a:gd name="T17" fmla="*/ 222 w 222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2" h="113">
                  <a:moveTo>
                    <a:pt x="56" y="0"/>
                  </a:moveTo>
                  <a:lnTo>
                    <a:pt x="0" y="83"/>
                  </a:lnTo>
                  <a:lnTo>
                    <a:pt x="201" y="112"/>
                  </a:lnTo>
                  <a:lnTo>
                    <a:pt x="221" y="16"/>
                  </a:lnTo>
                  <a:lnTo>
                    <a:pt x="56" y="0"/>
                  </a:lnTo>
                </a:path>
              </a:pathLst>
            </a:custGeom>
            <a:gradFill>
              <a:gsLst>
                <a:gs pos="100000">
                  <a:srgbClr val="330033"/>
                </a:gs>
                <a:gs pos="0">
                  <a:srgbClr val="CC66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452" name="Freeform 95"/>
            <p:cNvSpPr>
              <a:spLocks/>
            </p:cNvSpPr>
            <p:nvPr/>
          </p:nvSpPr>
          <p:spPr bwMode="auto">
            <a:xfrm>
              <a:off x="1334928" y="1551766"/>
              <a:ext cx="208411" cy="117425"/>
            </a:xfrm>
            <a:custGeom>
              <a:avLst/>
              <a:gdLst>
                <a:gd name="T0" fmla="*/ 56 w 222"/>
                <a:gd name="T1" fmla="*/ 0 h 113"/>
                <a:gd name="T2" fmla="*/ 0 w 222"/>
                <a:gd name="T3" fmla="*/ 83 h 113"/>
                <a:gd name="T4" fmla="*/ 201 w 222"/>
                <a:gd name="T5" fmla="*/ 112 h 113"/>
                <a:gd name="T6" fmla="*/ 221 w 222"/>
                <a:gd name="T7" fmla="*/ 16 h 113"/>
                <a:gd name="T8" fmla="*/ 56 w 222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2"/>
                <a:gd name="T16" fmla="*/ 0 h 113"/>
                <a:gd name="T17" fmla="*/ 222 w 222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2" h="113">
                  <a:moveTo>
                    <a:pt x="56" y="0"/>
                  </a:moveTo>
                  <a:lnTo>
                    <a:pt x="0" y="83"/>
                  </a:lnTo>
                  <a:lnTo>
                    <a:pt x="201" y="112"/>
                  </a:lnTo>
                  <a:lnTo>
                    <a:pt x="221" y="16"/>
                  </a:lnTo>
                  <a:lnTo>
                    <a:pt x="56" y="0"/>
                  </a:lnTo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876475" y="2537074"/>
            <a:ext cx="8597932" cy="158740"/>
            <a:chOff x="1528763" y="1566863"/>
            <a:chExt cx="6448449" cy="119055"/>
          </a:xfrm>
        </p:grpSpPr>
        <p:sp>
          <p:nvSpPr>
            <p:cNvPr id="453" name="任意多边形 452"/>
            <p:cNvSpPr/>
            <p:nvPr/>
          </p:nvSpPr>
          <p:spPr>
            <a:xfrm>
              <a:off x="1528763" y="1566863"/>
              <a:ext cx="171450" cy="114300"/>
            </a:xfrm>
            <a:custGeom>
              <a:avLst/>
              <a:gdLst>
                <a:gd name="connsiteX0" fmla="*/ 0 w 171450"/>
                <a:gd name="connsiteY0" fmla="*/ 102393 h 114300"/>
                <a:gd name="connsiteX1" fmla="*/ 26193 w 171450"/>
                <a:gd name="connsiteY1" fmla="*/ 0 h 114300"/>
                <a:gd name="connsiteX2" fmla="*/ 171450 w 171450"/>
                <a:gd name="connsiteY2" fmla="*/ 4762 h 114300"/>
                <a:gd name="connsiteX3" fmla="*/ 171450 w 171450"/>
                <a:gd name="connsiteY3" fmla="*/ 114300 h 114300"/>
                <a:gd name="connsiteX4" fmla="*/ 0 w 171450"/>
                <a:gd name="connsiteY4" fmla="*/ 102393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14300">
                  <a:moveTo>
                    <a:pt x="0" y="102393"/>
                  </a:moveTo>
                  <a:lnTo>
                    <a:pt x="26193" y="0"/>
                  </a:lnTo>
                  <a:lnTo>
                    <a:pt x="171450" y="4762"/>
                  </a:lnTo>
                  <a:lnTo>
                    <a:pt x="171450" y="114300"/>
                  </a:lnTo>
                  <a:lnTo>
                    <a:pt x="0" y="102393"/>
                  </a:lnTo>
                  <a:close/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54" name="任意多边形 453"/>
            <p:cNvSpPr/>
            <p:nvPr/>
          </p:nvSpPr>
          <p:spPr>
            <a:xfrm>
              <a:off x="3107523" y="1566863"/>
              <a:ext cx="171450" cy="114300"/>
            </a:xfrm>
            <a:custGeom>
              <a:avLst/>
              <a:gdLst>
                <a:gd name="connsiteX0" fmla="*/ 0 w 171450"/>
                <a:gd name="connsiteY0" fmla="*/ 102393 h 114300"/>
                <a:gd name="connsiteX1" fmla="*/ 26193 w 171450"/>
                <a:gd name="connsiteY1" fmla="*/ 0 h 114300"/>
                <a:gd name="connsiteX2" fmla="*/ 171450 w 171450"/>
                <a:gd name="connsiteY2" fmla="*/ 4762 h 114300"/>
                <a:gd name="connsiteX3" fmla="*/ 171450 w 171450"/>
                <a:gd name="connsiteY3" fmla="*/ 114300 h 114300"/>
                <a:gd name="connsiteX4" fmla="*/ 0 w 171450"/>
                <a:gd name="connsiteY4" fmla="*/ 102393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14300">
                  <a:moveTo>
                    <a:pt x="0" y="102393"/>
                  </a:moveTo>
                  <a:lnTo>
                    <a:pt x="26193" y="0"/>
                  </a:lnTo>
                  <a:lnTo>
                    <a:pt x="171450" y="4762"/>
                  </a:lnTo>
                  <a:lnTo>
                    <a:pt x="171450" y="114300"/>
                  </a:lnTo>
                  <a:lnTo>
                    <a:pt x="0" y="102393"/>
                  </a:lnTo>
                  <a:close/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55" name="任意多边形 454"/>
            <p:cNvSpPr/>
            <p:nvPr/>
          </p:nvSpPr>
          <p:spPr>
            <a:xfrm>
              <a:off x="4643438" y="1566863"/>
              <a:ext cx="171450" cy="114300"/>
            </a:xfrm>
            <a:custGeom>
              <a:avLst/>
              <a:gdLst>
                <a:gd name="connsiteX0" fmla="*/ 0 w 171450"/>
                <a:gd name="connsiteY0" fmla="*/ 102393 h 114300"/>
                <a:gd name="connsiteX1" fmla="*/ 26193 w 171450"/>
                <a:gd name="connsiteY1" fmla="*/ 0 h 114300"/>
                <a:gd name="connsiteX2" fmla="*/ 171450 w 171450"/>
                <a:gd name="connsiteY2" fmla="*/ 4762 h 114300"/>
                <a:gd name="connsiteX3" fmla="*/ 171450 w 171450"/>
                <a:gd name="connsiteY3" fmla="*/ 114300 h 114300"/>
                <a:gd name="connsiteX4" fmla="*/ 0 w 171450"/>
                <a:gd name="connsiteY4" fmla="*/ 102393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14300">
                  <a:moveTo>
                    <a:pt x="0" y="102393"/>
                  </a:moveTo>
                  <a:lnTo>
                    <a:pt x="26193" y="0"/>
                  </a:lnTo>
                  <a:lnTo>
                    <a:pt x="171450" y="4762"/>
                  </a:lnTo>
                  <a:lnTo>
                    <a:pt x="171450" y="114300"/>
                  </a:lnTo>
                  <a:lnTo>
                    <a:pt x="0" y="102393"/>
                  </a:lnTo>
                  <a:close/>
                </a:path>
              </a:pathLst>
            </a:custGeom>
            <a:gradFill>
              <a:gsLst>
                <a:gs pos="100000">
                  <a:srgbClr val="330033"/>
                </a:gs>
                <a:gs pos="0">
                  <a:srgbClr val="CC66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56" name="任意多边形 455"/>
            <p:cNvSpPr/>
            <p:nvPr/>
          </p:nvSpPr>
          <p:spPr>
            <a:xfrm>
              <a:off x="6262704" y="1571618"/>
              <a:ext cx="171450" cy="114300"/>
            </a:xfrm>
            <a:custGeom>
              <a:avLst/>
              <a:gdLst>
                <a:gd name="connsiteX0" fmla="*/ 0 w 171450"/>
                <a:gd name="connsiteY0" fmla="*/ 102393 h 114300"/>
                <a:gd name="connsiteX1" fmla="*/ 26193 w 171450"/>
                <a:gd name="connsiteY1" fmla="*/ 0 h 114300"/>
                <a:gd name="connsiteX2" fmla="*/ 171450 w 171450"/>
                <a:gd name="connsiteY2" fmla="*/ 4762 h 114300"/>
                <a:gd name="connsiteX3" fmla="*/ 171450 w 171450"/>
                <a:gd name="connsiteY3" fmla="*/ 114300 h 114300"/>
                <a:gd name="connsiteX4" fmla="*/ 0 w 171450"/>
                <a:gd name="connsiteY4" fmla="*/ 102393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14300">
                  <a:moveTo>
                    <a:pt x="0" y="102393"/>
                  </a:moveTo>
                  <a:lnTo>
                    <a:pt x="26193" y="0"/>
                  </a:lnTo>
                  <a:lnTo>
                    <a:pt x="171450" y="4762"/>
                  </a:lnTo>
                  <a:lnTo>
                    <a:pt x="171450" y="114300"/>
                  </a:lnTo>
                  <a:lnTo>
                    <a:pt x="0" y="102393"/>
                  </a:lnTo>
                  <a:close/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57" name="任意多边形 456"/>
            <p:cNvSpPr/>
            <p:nvPr/>
          </p:nvSpPr>
          <p:spPr>
            <a:xfrm>
              <a:off x="7805762" y="1571618"/>
              <a:ext cx="171450" cy="114300"/>
            </a:xfrm>
            <a:custGeom>
              <a:avLst/>
              <a:gdLst>
                <a:gd name="connsiteX0" fmla="*/ 0 w 171450"/>
                <a:gd name="connsiteY0" fmla="*/ 102393 h 114300"/>
                <a:gd name="connsiteX1" fmla="*/ 26193 w 171450"/>
                <a:gd name="connsiteY1" fmla="*/ 0 h 114300"/>
                <a:gd name="connsiteX2" fmla="*/ 171450 w 171450"/>
                <a:gd name="connsiteY2" fmla="*/ 4762 h 114300"/>
                <a:gd name="connsiteX3" fmla="*/ 171450 w 171450"/>
                <a:gd name="connsiteY3" fmla="*/ 114300 h 114300"/>
                <a:gd name="connsiteX4" fmla="*/ 0 w 171450"/>
                <a:gd name="connsiteY4" fmla="*/ 102393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14300">
                  <a:moveTo>
                    <a:pt x="0" y="102393"/>
                  </a:moveTo>
                  <a:lnTo>
                    <a:pt x="26193" y="0"/>
                  </a:lnTo>
                  <a:lnTo>
                    <a:pt x="171450" y="4762"/>
                  </a:lnTo>
                  <a:lnTo>
                    <a:pt x="171450" y="114300"/>
                  </a:lnTo>
                  <a:lnTo>
                    <a:pt x="0" y="102393"/>
                  </a:lnTo>
                  <a:close/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F0AA3C7B-6C0F-4D22-BF4E-B0C95BBDF3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6686446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RAID-5: </a:t>
            </a:r>
            <a:r>
              <a:rPr lang="zh-CN" altLang="en-US" dirty="0"/>
              <a:t>带分布式校验的磁盘条带化</a:t>
            </a:r>
          </a:p>
        </p:txBody>
      </p:sp>
      <p:sp>
        <p:nvSpPr>
          <p:cNvPr id="274" name="文本占位符 1">
            <a:extLst>
              <a:ext uri="{FF2B5EF4-FFF2-40B4-BE49-F238E27FC236}">
                <a16:creationId xmlns:a16="http://schemas.microsoft.com/office/drawing/2014/main" id="{96287D45-770D-43A4-A6A2-C4ACA84FE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275" name="文本占位符 2">
            <a:extLst>
              <a:ext uri="{FF2B5EF4-FFF2-40B4-BE49-F238E27FC236}">
                <a16:creationId xmlns:a16="http://schemas.microsoft.com/office/drawing/2014/main" id="{F1601304-5F48-4A14-8582-49827662E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276" name="文本占位符 3">
            <a:extLst>
              <a:ext uri="{FF2B5EF4-FFF2-40B4-BE49-F238E27FC236}">
                <a16:creationId xmlns:a16="http://schemas.microsoft.com/office/drawing/2014/main" id="{8F5DF56C-0768-4B5E-A8D6-635723AEA8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277" name="文本占位符 4">
            <a:extLst>
              <a:ext uri="{FF2B5EF4-FFF2-40B4-BE49-F238E27FC236}">
                <a16:creationId xmlns:a16="http://schemas.microsoft.com/office/drawing/2014/main" id="{FA3BC114-D591-4E02-AF9B-C122828EB0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磁盘结构</a:t>
            </a:r>
          </a:p>
        </p:txBody>
      </p:sp>
      <p:sp>
        <p:nvSpPr>
          <p:cNvPr id="278" name="文本占位符 5">
            <a:extLst>
              <a:ext uri="{FF2B5EF4-FFF2-40B4-BE49-F238E27FC236}">
                <a16:creationId xmlns:a16="http://schemas.microsoft.com/office/drawing/2014/main" id="{4D446339-2CCB-4877-97BA-F28764E93A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磁盘调度算法</a:t>
            </a:r>
          </a:p>
        </p:txBody>
      </p:sp>
    </p:spTree>
    <p:extLst>
      <p:ext uri="{BB962C8B-B14F-4D97-AF65-F5344CB8AC3E}">
        <p14:creationId xmlns:p14="http://schemas.microsoft.com/office/powerpoint/2010/main" val="46477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F3B0852D-836B-4E8F-A898-C6D76686FE4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005403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其他</a:t>
            </a:r>
          </a:p>
        </p:txBody>
      </p:sp>
      <p:sp>
        <p:nvSpPr>
          <p:cNvPr id="171" name="文本占位符 1">
            <a:extLst>
              <a:ext uri="{FF2B5EF4-FFF2-40B4-BE49-F238E27FC236}">
                <a16:creationId xmlns:a16="http://schemas.microsoft.com/office/drawing/2014/main" id="{8B3CE63A-ACC2-4E31-9620-7B6F901E22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214" name="文本占位符 2">
            <a:extLst>
              <a:ext uri="{FF2B5EF4-FFF2-40B4-BE49-F238E27FC236}">
                <a16:creationId xmlns:a16="http://schemas.microsoft.com/office/drawing/2014/main" id="{B7227813-61C9-473B-9238-4D808EBA60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215" name="文本占位符 3">
            <a:extLst>
              <a:ext uri="{FF2B5EF4-FFF2-40B4-BE49-F238E27FC236}">
                <a16:creationId xmlns:a16="http://schemas.microsoft.com/office/drawing/2014/main" id="{3A9A9DC7-E4D6-4BCE-8867-BAEB960D8D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216" name="文本占位符 4">
            <a:extLst>
              <a:ext uri="{FF2B5EF4-FFF2-40B4-BE49-F238E27FC236}">
                <a16:creationId xmlns:a16="http://schemas.microsoft.com/office/drawing/2014/main" id="{2A8A4C1A-5BE7-4E31-9898-D446BC3B7A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磁盘结构</a:t>
            </a:r>
          </a:p>
        </p:txBody>
      </p:sp>
      <p:sp>
        <p:nvSpPr>
          <p:cNvPr id="217" name="文本占位符 5">
            <a:extLst>
              <a:ext uri="{FF2B5EF4-FFF2-40B4-BE49-F238E27FC236}">
                <a16:creationId xmlns:a16="http://schemas.microsoft.com/office/drawing/2014/main" id="{C572AAC5-E45E-4240-AACB-9C7B4C48F4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磁盘调度算法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9BC52BA-8B96-42E6-A307-6714A6D5E2FF}"/>
              </a:ext>
            </a:extLst>
          </p:cNvPr>
          <p:cNvSpPr txBox="1"/>
          <p:nvPr/>
        </p:nvSpPr>
        <p:spPr>
          <a:xfrm>
            <a:off x="1552027" y="1496868"/>
            <a:ext cx="6070893" cy="168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条带化和奇偶校验按“字节”或者“位”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DAID-0/4/5</a:t>
            </a:r>
            <a:r>
              <a:rPr lang="zh-CN" altLang="en-US" sz="2400" b="1" dirty="0"/>
              <a:t>：基于数据块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RAID-3</a:t>
            </a:r>
            <a:r>
              <a:rPr lang="zh-CN" altLang="en-US" sz="2400" b="1" dirty="0"/>
              <a:t>：基于位</a:t>
            </a: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D0D34C41-A48B-490B-AF46-D6475B7320E5}"/>
              </a:ext>
            </a:extLst>
          </p:cNvPr>
          <p:cNvSpPr txBox="1"/>
          <p:nvPr/>
        </p:nvSpPr>
        <p:spPr>
          <a:xfrm>
            <a:off x="1552027" y="3574146"/>
            <a:ext cx="6311343" cy="2790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可纠正多个磁盘错误的冗余磁盘阵列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RAID-5</a:t>
            </a:r>
            <a:r>
              <a:rPr lang="zh-CN" altLang="en-US" sz="2400" b="1" dirty="0"/>
              <a:t>：每组条带块有一个奇偶校验块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允许一个磁盘错误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RAID-6</a:t>
            </a:r>
            <a:r>
              <a:rPr lang="zh-CN" altLang="en-US" sz="2400" b="1" dirty="0"/>
              <a:t>：每组条带块有两个冗余块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允许两个磁盘错误</a:t>
            </a:r>
          </a:p>
        </p:txBody>
      </p:sp>
    </p:spTree>
    <p:extLst>
      <p:ext uri="{BB962C8B-B14F-4D97-AF65-F5344CB8AC3E}">
        <p14:creationId xmlns:p14="http://schemas.microsoft.com/office/powerpoint/2010/main" val="2915895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26525" y="1993791"/>
            <a:ext cx="2302457" cy="571504"/>
            <a:chOff x="844893" y="1000114"/>
            <a:chExt cx="1726843" cy="428628"/>
          </a:xfrm>
        </p:grpSpPr>
        <p:sp>
          <p:nvSpPr>
            <p:cNvPr id="9" name="内容占位符 2"/>
            <p:cNvSpPr txBox="1">
              <a:spLocks/>
            </p:cNvSpPr>
            <p:nvPr/>
          </p:nvSpPr>
          <p:spPr>
            <a:xfrm>
              <a:off x="1142976" y="1000114"/>
              <a:ext cx="1428760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r>
                <a:rPr lang="en-US" altLang="zh-CN" sz="2667" dirty="0"/>
                <a:t>RAID 0+1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4893" y="1000114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26525" y="4163036"/>
            <a:ext cx="2492959" cy="571504"/>
            <a:chOff x="844893" y="2857502"/>
            <a:chExt cx="1869719" cy="428628"/>
          </a:xfrm>
        </p:grpSpPr>
        <p:sp>
          <p:nvSpPr>
            <p:cNvPr id="15" name="内容占位符 2"/>
            <p:cNvSpPr txBox="1">
              <a:spLocks/>
            </p:cNvSpPr>
            <p:nvPr/>
          </p:nvSpPr>
          <p:spPr>
            <a:xfrm>
              <a:off x="1142976" y="2857502"/>
              <a:ext cx="1571636" cy="428628"/>
            </a:xfrm>
            <a:prstGeom prst="rect">
              <a:avLst/>
            </a:prstGeom>
          </p:spPr>
          <p:txBody>
            <a:bodyPr/>
            <a:lstStyle>
              <a:lvl1pPr marL="269875" indent="-269875">
                <a:buNone/>
                <a:defRPr sz="2000" b="1" baseline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269875" indent="-93663">
                <a:buNone/>
                <a:defRPr sz="20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>
                <a:buNone/>
                <a:defRPr sz="18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defRPr>
              </a:lvl3pPr>
            </a:lstStyle>
            <a:p>
              <a:r>
                <a:rPr lang="en-US" altLang="zh-CN" sz="2667" dirty="0"/>
                <a:t>RAID 1+0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4893" y="2857502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759200" y="2391725"/>
            <a:ext cx="6908800" cy="1545167"/>
            <a:chOff x="2819400" y="1298563"/>
            <a:chExt cx="5181600" cy="1158875"/>
          </a:xfrm>
        </p:grpSpPr>
        <p:sp>
          <p:nvSpPr>
            <p:cNvPr id="7" name="AutoShape 7"/>
            <p:cNvSpPr>
              <a:spLocks noChangeArrowheads="1"/>
            </p:cNvSpPr>
            <p:nvPr/>
          </p:nvSpPr>
          <p:spPr bwMode="auto">
            <a:xfrm>
              <a:off x="2895600" y="1695438"/>
              <a:ext cx="838200" cy="685800"/>
            </a:xfrm>
            <a:prstGeom prst="can">
              <a:avLst>
                <a:gd name="adj" fmla="val 25000"/>
              </a:avLst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10" name="AutoShape 11"/>
            <p:cNvSpPr>
              <a:spLocks noChangeArrowheads="1"/>
            </p:cNvSpPr>
            <p:nvPr/>
          </p:nvSpPr>
          <p:spPr bwMode="auto">
            <a:xfrm>
              <a:off x="4267200" y="1695438"/>
              <a:ext cx="838200" cy="685800"/>
            </a:xfrm>
            <a:prstGeom prst="can">
              <a:avLst>
                <a:gd name="adj" fmla="val 25000"/>
              </a:avLst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11" name="Text Box 17"/>
            <p:cNvSpPr txBox="1">
              <a:spLocks noChangeArrowheads="1"/>
            </p:cNvSpPr>
            <p:nvPr/>
          </p:nvSpPr>
          <p:spPr bwMode="auto">
            <a:xfrm>
              <a:off x="3392560" y="1298563"/>
              <a:ext cx="975267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buFont typeface="Monotype Sorts" charset="0"/>
                <a:buNone/>
              </a:pPr>
              <a:r>
                <a:rPr lang="en-US" altLang="zh-CN" b="1" dirty="0">
                  <a:solidFill>
                    <a:srgbClr val="11576A"/>
                  </a:solidFill>
                  <a:latin typeface="+mj-ea"/>
                  <a:ea typeface="+mj-ea"/>
                  <a:cs typeface="宋体" charset="0"/>
                </a:rPr>
                <a:t>RAID-0</a:t>
              </a:r>
            </a:p>
          </p:txBody>
        </p:sp>
        <p:sp>
          <p:nvSpPr>
            <p:cNvPr id="13" name="AutoShape 18"/>
            <p:cNvSpPr>
              <a:spLocks noChangeArrowheads="1"/>
            </p:cNvSpPr>
            <p:nvPr/>
          </p:nvSpPr>
          <p:spPr bwMode="auto">
            <a:xfrm>
              <a:off x="5715000" y="1695438"/>
              <a:ext cx="838200" cy="685800"/>
            </a:xfrm>
            <a:prstGeom prst="can">
              <a:avLst>
                <a:gd name="adj" fmla="val 25000"/>
              </a:avLst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>
              <a:off x="7086600" y="1695438"/>
              <a:ext cx="838200" cy="685800"/>
            </a:xfrm>
            <a:prstGeom prst="can">
              <a:avLst>
                <a:gd name="adj" fmla="val 25000"/>
              </a:avLst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6211960" y="1298563"/>
              <a:ext cx="975267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buFont typeface="Monotype Sorts" charset="0"/>
                <a:buNone/>
              </a:pPr>
              <a:r>
                <a:rPr lang="en-US" altLang="zh-CN" b="1">
                  <a:solidFill>
                    <a:srgbClr val="11576A"/>
                  </a:solidFill>
                  <a:latin typeface="+mj-ea"/>
                  <a:ea typeface="+mj-ea"/>
                  <a:cs typeface="宋体" charset="0"/>
                </a:rPr>
                <a:t>RAID-0</a:t>
              </a:r>
            </a:p>
          </p:txBody>
        </p:sp>
        <p:sp>
          <p:nvSpPr>
            <p:cNvPr id="26" name="Line 37"/>
            <p:cNvSpPr>
              <a:spLocks noChangeShapeType="1"/>
            </p:cNvSpPr>
            <p:nvPr/>
          </p:nvSpPr>
          <p:spPr bwMode="auto">
            <a:xfrm>
              <a:off x="3276600" y="2076438"/>
              <a:ext cx="1447800" cy="0"/>
            </a:xfrm>
            <a:prstGeom prst="line">
              <a:avLst/>
            </a:prstGeom>
            <a:noFill/>
            <a:ln w="28575">
              <a:solidFill>
                <a:srgbClr val="11576A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7" name="Line 38"/>
            <p:cNvSpPr>
              <a:spLocks noChangeShapeType="1"/>
            </p:cNvSpPr>
            <p:nvPr/>
          </p:nvSpPr>
          <p:spPr bwMode="auto">
            <a:xfrm>
              <a:off x="6096000" y="2076438"/>
              <a:ext cx="1447800" cy="0"/>
            </a:xfrm>
            <a:prstGeom prst="line">
              <a:avLst/>
            </a:prstGeom>
            <a:noFill/>
            <a:ln w="28575">
              <a:solidFill>
                <a:srgbClr val="11576A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" name="AutoShape 43"/>
            <p:cNvSpPr>
              <a:spLocks noChangeArrowheads="1"/>
            </p:cNvSpPr>
            <p:nvPr/>
          </p:nvSpPr>
          <p:spPr bwMode="auto">
            <a:xfrm>
              <a:off x="2819400" y="1619238"/>
              <a:ext cx="2362200" cy="838200"/>
            </a:xfrm>
            <a:prstGeom prst="can">
              <a:avLst>
                <a:gd name="adj" fmla="val 35069"/>
              </a:avLst>
            </a:prstGeom>
            <a:noFill/>
            <a:ln w="28575">
              <a:solidFill>
                <a:srgbClr val="00206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3" name="AutoShape 44"/>
            <p:cNvSpPr>
              <a:spLocks noChangeArrowheads="1"/>
            </p:cNvSpPr>
            <p:nvPr/>
          </p:nvSpPr>
          <p:spPr bwMode="auto">
            <a:xfrm>
              <a:off x="5638800" y="1619238"/>
              <a:ext cx="2362200" cy="838200"/>
            </a:xfrm>
            <a:prstGeom prst="can">
              <a:avLst>
                <a:gd name="adj" fmla="val 35069"/>
              </a:avLst>
            </a:prstGeom>
            <a:noFill/>
            <a:ln w="28575">
              <a:solidFill>
                <a:srgbClr val="00206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657600" y="1803291"/>
            <a:ext cx="7112000" cy="2336800"/>
            <a:chOff x="2743200" y="857238"/>
            <a:chExt cx="5334000" cy="1752600"/>
          </a:xfrm>
        </p:grpSpPr>
        <p:sp>
          <p:nvSpPr>
            <p:cNvPr id="18" name="Text Box 23"/>
            <p:cNvSpPr txBox="1">
              <a:spLocks noChangeArrowheads="1"/>
            </p:cNvSpPr>
            <p:nvPr/>
          </p:nvSpPr>
          <p:spPr bwMode="auto">
            <a:xfrm>
              <a:off x="4849885" y="917563"/>
              <a:ext cx="975267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buFont typeface="Monotype Sorts" charset="0"/>
                <a:buNone/>
              </a:pPr>
              <a:r>
                <a:rPr lang="en-US" altLang="zh-CN" b="1" dirty="0">
                  <a:solidFill>
                    <a:srgbClr val="11576A"/>
                  </a:solidFill>
                  <a:latin typeface="+mj-ea"/>
                  <a:ea typeface="+mj-ea"/>
                  <a:cs typeface="宋体" charset="0"/>
                </a:rPr>
                <a:t>RAID-1</a:t>
              </a:r>
            </a:p>
          </p:txBody>
        </p:sp>
        <p:sp>
          <p:nvSpPr>
            <p:cNvPr id="28" name="AutoShape 39"/>
            <p:cNvSpPr>
              <a:spLocks noChangeArrowheads="1"/>
            </p:cNvSpPr>
            <p:nvPr/>
          </p:nvSpPr>
          <p:spPr bwMode="auto">
            <a:xfrm>
              <a:off x="5181600" y="1466838"/>
              <a:ext cx="457200" cy="76200"/>
            </a:xfrm>
            <a:prstGeom prst="leftRightArrow">
              <a:avLst>
                <a:gd name="adj1" fmla="val 50000"/>
                <a:gd name="adj2" fmla="val 120000"/>
              </a:avLst>
            </a:prstGeom>
            <a:solidFill>
              <a:srgbClr val="11576A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6" name="AutoShape 47"/>
            <p:cNvSpPr>
              <a:spLocks noChangeArrowheads="1"/>
            </p:cNvSpPr>
            <p:nvPr/>
          </p:nvSpPr>
          <p:spPr bwMode="auto">
            <a:xfrm>
              <a:off x="2743200" y="857238"/>
              <a:ext cx="5334000" cy="1752600"/>
            </a:xfrm>
            <a:prstGeom prst="can">
              <a:avLst>
                <a:gd name="adj" fmla="val 28440"/>
              </a:avLst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57600" y="4448790"/>
            <a:ext cx="7112000" cy="2336800"/>
            <a:chOff x="2743200" y="3071816"/>
            <a:chExt cx="5334000" cy="1752600"/>
          </a:xfrm>
        </p:grpSpPr>
        <p:sp>
          <p:nvSpPr>
            <p:cNvPr id="46" name="Text Box 23"/>
            <p:cNvSpPr txBox="1">
              <a:spLocks noChangeArrowheads="1"/>
            </p:cNvSpPr>
            <p:nvPr/>
          </p:nvSpPr>
          <p:spPr bwMode="auto">
            <a:xfrm>
              <a:off x="4849885" y="3132141"/>
              <a:ext cx="975267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buFont typeface="Monotype Sorts" charset="0"/>
                <a:buNone/>
              </a:pPr>
              <a:r>
                <a:rPr lang="en-US" altLang="zh-CN" b="1" dirty="0">
                  <a:solidFill>
                    <a:srgbClr val="11576A"/>
                  </a:solidFill>
                  <a:latin typeface="+mj-ea"/>
                  <a:ea typeface="+mj-ea"/>
                  <a:cs typeface="宋体" charset="0"/>
                </a:rPr>
                <a:t>RAID-0</a:t>
              </a:r>
            </a:p>
          </p:txBody>
        </p:sp>
        <p:sp>
          <p:nvSpPr>
            <p:cNvPr id="48" name="Line 38"/>
            <p:cNvSpPr>
              <a:spLocks noChangeShapeType="1"/>
            </p:cNvSpPr>
            <p:nvPr/>
          </p:nvSpPr>
          <p:spPr bwMode="auto">
            <a:xfrm>
              <a:off x="4572000" y="3714758"/>
              <a:ext cx="1447800" cy="0"/>
            </a:xfrm>
            <a:prstGeom prst="line">
              <a:avLst/>
            </a:prstGeom>
            <a:noFill/>
            <a:ln w="28575">
              <a:solidFill>
                <a:srgbClr val="11576A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52" name="AutoShape 47"/>
            <p:cNvSpPr>
              <a:spLocks noChangeArrowheads="1"/>
            </p:cNvSpPr>
            <p:nvPr/>
          </p:nvSpPr>
          <p:spPr bwMode="auto">
            <a:xfrm>
              <a:off x="2743200" y="3071816"/>
              <a:ext cx="5334000" cy="1752600"/>
            </a:xfrm>
            <a:prstGeom prst="can">
              <a:avLst>
                <a:gd name="adj" fmla="val 28440"/>
              </a:avLst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759200" y="5037224"/>
            <a:ext cx="6908800" cy="1545167"/>
            <a:chOff x="2819400" y="3513141"/>
            <a:chExt cx="5181600" cy="1158875"/>
          </a:xfrm>
        </p:grpSpPr>
        <p:sp>
          <p:nvSpPr>
            <p:cNvPr id="40" name="AutoShape 7"/>
            <p:cNvSpPr>
              <a:spLocks noChangeArrowheads="1"/>
            </p:cNvSpPr>
            <p:nvPr/>
          </p:nvSpPr>
          <p:spPr bwMode="auto">
            <a:xfrm>
              <a:off x="2895600" y="3910016"/>
              <a:ext cx="838200" cy="685800"/>
            </a:xfrm>
            <a:prstGeom prst="can">
              <a:avLst>
                <a:gd name="adj" fmla="val 25000"/>
              </a:avLst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41" name="AutoShape 11"/>
            <p:cNvSpPr>
              <a:spLocks noChangeArrowheads="1"/>
            </p:cNvSpPr>
            <p:nvPr/>
          </p:nvSpPr>
          <p:spPr bwMode="auto">
            <a:xfrm>
              <a:off x="4267200" y="3910016"/>
              <a:ext cx="838200" cy="685800"/>
            </a:xfrm>
            <a:prstGeom prst="can">
              <a:avLst>
                <a:gd name="adj" fmla="val 25000"/>
              </a:avLst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42" name="Text Box 17"/>
            <p:cNvSpPr txBox="1">
              <a:spLocks noChangeArrowheads="1"/>
            </p:cNvSpPr>
            <p:nvPr/>
          </p:nvSpPr>
          <p:spPr bwMode="auto">
            <a:xfrm>
              <a:off x="3392560" y="3513141"/>
              <a:ext cx="975267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buFont typeface="Monotype Sorts" charset="0"/>
                <a:buNone/>
              </a:pPr>
              <a:r>
                <a:rPr lang="en-US" altLang="zh-CN" b="1" dirty="0">
                  <a:solidFill>
                    <a:srgbClr val="11576A"/>
                  </a:solidFill>
                  <a:latin typeface="+mj-ea"/>
                  <a:ea typeface="+mj-ea"/>
                  <a:cs typeface="宋体" charset="0"/>
                </a:rPr>
                <a:t>RAID-1</a:t>
              </a:r>
            </a:p>
          </p:txBody>
        </p:sp>
        <p:sp>
          <p:nvSpPr>
            <p:cNvPr id="43" name="AutoShape 18"/>
            <p:cNvSpPr>
              <a:spLocks noChangeArrowheads="1"/>
            </p:cNvSpPr>
            <p:nvPr/>
          </p:nvSpPr>
          <p:spPr bwMode="auto">
            <a:xfrm>
              <a:off x="5715000" y="3910016"/>
              <a:ext cx="838200" cy="685800"/>
            </a:xfrm>
            <a:prstGeom prst="can">
              <a:avLst>
                <a:gd name="adj" fmla="val 25000"/>
              </a:avLst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44" name="AutoShape 19"/>
            <p:cNvSpPr>
              <a:spLocks noChangeArrowheads="1"/>
            </p:cNvSpPr>
            <p:nvPr/>
          </p:nvSpPr>
          <p:spPr bwMode="auto">
            <a:xfrm>
              <a:off x="7086600" y="3910016"/>
              <a:ext cx="838200" cy="685800"/>
            </a:xfrm>
            <a:prstGeom prst="can">
              <a:avLst>
                <a:gd name="adj" fmla="val 25000"/>
              </a:avLst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6211960" y="3513141"/>
              <a:ext cx="975267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buFont typeface="Monotype Sorts" charset="0"/>
                <a:buNone/>
              </a:pPr>
              <a:r>
                <a:rPr lang="en-US" altLang="zh-CN" b="1" dirty="0">
                  <a:solidFill>
                    <a:srgbClr val="11576A"/>
                  </a:solidFill>
                  <a:latin typeface="+mj-ea"/>
                  <a:ea typeface="+mj-ea"/>
                  <a:cs typeface="宋体" charset="0"/>
                </a:rPr>
                <a:t>RAID-1</a:t>
              </a:r>
            </a:p>
          </p:txBody>
        </p:sp>
        <p:sp>
          <p:nvSpPr>
            <p:cNvPr id="49" name="AutoShape 39"/>
            <p:cNvSpPr>
              <a:spLocks noChangeArrowheads="1"/>
            </p:cNvSpPr>
            <p:nvPr/>
          </p:nvSpPr>
          <p:spPr bwMode="auto">
            <a:xfrm>
              <a:off x="3786182" y="4286262"/>
              <a:ext cx="457200" cy="76200"/>
            </a:xfrm>
            <a:prstGeom prst="leftRightArrow">
              <a:avLst>
                <a:gd name="adj1" fmla="val 50000"/>
                <a:gd name="adj2" fmla="val 120000"/>
              </a:avLst>
            </a:prstGeom>
            <a:solidFill>
              <a:srgbClr val="11576A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50" name="AutoShape 43"/>
            <p:cNvSpPr>
              <a:spLocks noChangeArrowheads="1"/>
            </p:cNvSpPr>
            <p:nvPr/>
          </p:nvSpPr>
          <p:spPr bwMode="auto">
            <a:xfrm>
              <a:off x="2819400" y="3833816"/>
              <a:ext cx="2362200" cy="838200"/>
            </a:xfrm>
            <a:prstGeom prst="can">
              <a:avLst>
                <a:gd name="adj" fmla="val 35069"/>
              </a:avLst>
            </a:prstGeom>
            <a:noFill/>
            <a:ln w="28575">
              <a:solidFill>
                <a:srgbClr val="00206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51" name="AutoShape 44"/>
            <p:cNvSpPr>
              <a:spLocks noChangeArrowheads="1"/>
            </p:cNvSpPr>
            <p:nvPr/>
          </p:nvSpPr>
          <p:spPr bwMode="auto">
            <a:xfrm>
              <a:off x="5638800" y="3833816"/>
              <a:ext cx="2362200" cy="838200"/>
            </a:xfrm>
            <a:prstGeom prst="can">
              <a:avLst>
                <a:gd name="adj" fmla="val 35069"/>
              </a:avLst>
            </a:prstGeom>
            <a:noFill/>
            <a:ln w="28575">
              <a:solidFill>
                <a:srgbClr val="00206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53" name="AutoShape 39"/>
            <p:cNvSpPr>
              <a:spLocks noChangeArrowheads="1"/>
            </p:cNvSpPr>
            <p:nvPr/>
          </p:nvSpPr>
          <p:spPr bwMode="auto">
            <a:xfrm>
              <a:off x="6572264" y="4286262"/>
              <a:ext cx="457200" cy="76200"/>
            </a:xfrm>
            <a:prstGeom prst="leftRightArrow">
              <a:avLst>
                <a:gd name="adj1" fmla="val 50000"/>
                <a:gd name="adj2" fmla="val 120000"/>
              </a:avLst>
            </a:prstGeom>
            <a:solidFill>
              <a:srgbClr val="11576A"/>
            </a:solidFill>
            <a:ln w="12700">
              <a:solidFill>
                <a:srgbClr val="00206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</p:grpSp>
      <p:sp>
        <p:nvSpPr>
          <p:cNvPr id="25" name="内容占位符 24">
            <a:extLst>
              <a:ext uri="{FF2B5EF4-FFF2-40B4-BE49-F238E27FC236}">
                <a16:creationId xmlns:a16="http://schemas.microsoft.com/office/drawing/2014/main" id="{5975853C-88F7-487E-9B35-B0CB383D1A8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064989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RAID </a:t>
            </a:r>
            <a:r>
              <a:rPr lang="zh-CN" altLang="en-US" dirty="0"/>
              <a:t>嵌套</a:t>
            </a:r>
          </a:p>
        </p:txBody>
      </p:sp>
      <p:sp>
        <p:nvSpPr>
          <p:cNvPr id="47" name="文本占位符 1">
            <a:extLst>
              <a:ext uri="{FF2B5EF4-FFF2-40B4-BE49-F238E27FC236}">
                <a16:creationId xmlns:a16="http://schemas.microsoft.com/office/drawing/2014/main" id="{D96A71C7-AC7B-4E27-9789-CF5002CAD0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54" name="文本占位符 2">
            <a:extLst>
              <a:ext uri="{FF2B5EF4-FFF2-40B4-BE49-F238E27FC236}">
                <a16:creationId xmlns:a16="http://schemas.microsoft.com/office/drawing/2014/main" id="{DAA47ECC-45CB-43BA-9BD0-454B42413F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55" name="文本占位符 3">
            <a:extLst>
              <a:ext uri="{FF2B5EF4-FFF2-40B4-BE49-F238E27FC236}">
                <a16:creationId xmlns:a16="http://schemas.microsoft.com/office/drawing/2014/main" id="{6B6BCB07-8063-4CA5-AC62-2DE10F53A5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56" name="文本占位符 4">
            <a:extLst>
              <a:ext uri="{FF2B5EF4-FFF2-40B4-BE49-F238E27FC236}">
                <a16:creationId xmlns:a16="http://schemas.microsoft.com/office/drawing/2014/main" id="{6ABFD831-8D26-4E7A-9BD7-13CA0ABF75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磁盘结构</a:t>
            </a:r>
          </a:p>
        </p:txBody>
      </p:sp>
      <p:sp>
        <p:nvSpPr>
          <p:cNvPr id="57" name="文本占位符 5">
            <a:extLst>
              <a:ext uri="{FF2B5EF4-FFF2-40B4-BE49-F238E27FC236}">
                <a16:creationId xmlns:a16="http://schemas.microsoft.com/office/drawing/2014/main" id="{8A6A51FD-6AE7-4D56-8214-915EBDBA08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磁盘调度算法</a:t>
            </a:r>
          </a:p>
        </p:txBody>
      </p:sp>
    </p:spTree>
    <p:extLst>
      <p:ext uri="{BB962C8B-B14F-4D97-AF65-F5344CB8AC3E}">
        <p14:creationId xmlns:p14="http://schemas.microsoft.com/office/powerpoint/2010/main" val="332566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/>
              <a:t>05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6" name="矩形 35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  文件管理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1553734-9747-43E1-9962-94AF1250F169}"/>
              </a:ext>
            </a:extLst>
          </p:cNvPr>
          <p:cNvSpPr txBox="1"/>
          <p:nvPr/>
        </p:nvSpPr>
        <p:spPr>
          <a:xfrm>
            <a:off x="997364" y="509321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基本概念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AAC5E5A-63FC-4F73-A616-3FBA119A7A9F}"/>
              </a:ext>
            </a:extLst>
          </p:cNvPr>
          <p:cNvSpPr txBox="1"/>
          <p:nvPr/>
        </p:nvSpPr>
        <p:spPr>
          <a:xfrm>
            <a:off x="3123048" y="509321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共享与保护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B4512EC-B2B7-41C3-8D76-185AAD2364D3}"/>
              </a:ext>
            </a:extLst>
          </p:cNvPr>
          <p:cNvSpPr txBox="1"/>
          <p:nvPr/>
        </p:nvSpPr>
        <p:spPr>
          <a:xfrm>
            <a:off x="5248731" y="50932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文件实现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278AE01-39C0-4382-81A1-B6BAF834919A}"/>
              </a:ext>
            </a:extLst>
          </p:cNvPr>
          <p:cNvSpPr txBox="1"/>
          <p:nvPr/>
        </p:nvSpPr>
        <p:spPr>
          <a:xfrm>
            <a:off x="7374415" y="50932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磁盘结构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39ECD84-99D9-4A0A-BF0B-AF29063CD2A7}"/>
              </a:ext>
            </a:extLst>
          </p:cNvPr>
          <p:cNvSpPr txBox="1"/>
          <p:nvPr/>
        </p:nvSpPr>
        <p:spPr>
          <a:xfrm>
            <a:off x="9500099" y="509321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磁盘调度算法</a:t>
            </a:r>
          </a:p>
        </p:txBody>
      </p:sp>
    </p:spTree>
    <p:extLst>
      <p:ext uri="{BB962C8B-B14F-4D97-AF65-F5344CB8AC3E}">
        <p14:creationId xmlns:p14="http://schemas.microsoft.com/office/powerpoint/2010/main" val="12405684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磁盘结构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磁盘调度算法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005403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概念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9A3FA2-BC42-46E6-8BAF-4E076FDF5F5A}"/>
              </a:ext>
            </a:extLst>
          </p:cNvPr>
          <p:cNvSpPr txBox="1"/>
          <p:nvPr/>
        </p:nvSpPr>
        <p:spPr>
          <a:xfrm>
            <a:off x="1003852" y="1509063"/>
            <a:ext cx="2722220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磁盘</a:t>
            </a:r>
            <a:r>
              <a:rPr lang="en-US" altLang="zh-CN" sz="2400" b="1" dirty="0"/>
              <a:t>IO</a:t>
            </a:r>
            <a:r>
              <a:rPr lang="zh-CN" altLang="en-US" sz="2400" b="1" dirty="0"/>
              <a:t>传输时间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4395659-B0AE-4B9D-989F-F60343B2A0BE}"/>
              </a:ext>
            </a:extLst>
          </p:cNvPr>
          <p:cNvGrpSpPr/>
          <p:nvPr/>
        </p:nvGrpSpPr>
        <p:grpSpPr>
          <a:xfrm>
            <a:off x="1927631" y="2622687"/>
            <a:ext cx="2117948" cy="976821"/>
            <a:chOff x="262350" y="843558"/>
            <a:chExt cx="2117948" cy="976821"/>
          </a:xfrm>
        </p:grpSpPr>
        <p:sp>
          <p:nvSpPr>
            <p:cNvPr id="43" name="TextBox 32">
              <a:extLst>
                <a:ext uri="{FF2B5EF4-FFF2-40B4-BE49-F238E27FC236}">
                  <a16:creationId xmlns:a16="http://schemas.microsoft.com/office/drawing/2014/main" id="{1460D0C2-CBF5-445A-ADC6-06C568E449F2}"/>
                </a:ext>
              </a:extLst>
            </p:cNvPr>
            <p:cNvSpPr txBox="1"/>
            <p:nvPr/>
          </p:nvSpPr>
          <p:spPr>
            <a:xfrm>
              <a:off x="467544" y="843558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等待设备可用</a:t>
              </a: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20A1579-9D43-4353-BEDB-63798C6B2218}"/>
                </a:ext>
              </a:extLst>
            </p:cNvPr>
            <p:cNvCxnSpPr/>
            <p:nvPr/>
          </p:nvCxnSpPr>
          <p:spPr>
            <a:xfrm>
              <a:off x="2380298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170F1C3-54DE-4EE3-ADBE-36EDD5ADDD72}"/>
                </a:ext>
              </a:extLst>
            </p:cNvPr>
            <p:cNvCxnSpPr/>
            <p:nvPr/>
          </p:nvCxnSpPr>
          <p:spPr>
            <a:xfrm>
              <a:off x="262350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EAE3C9F8-E7D2-4557-85E3-2D8F7C19A3A6}"/>
                </a:ext>
              </a:extLst>
            </p:cNvPr>
            <p:cNvCxnSpPr/>
            <p:nvPr/>
          </p:nvCxnSpPr>
          <p:spPr>
            <a:xfrm>
              <a:off x="51647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28B9E025-0E49-43EE-A247-A6BE67F8D227}"/>
                </a:ext>
              </a:extLst>
            </p:cNvPr>
            <p:cNvCxnSpPr/>
            <p:nvPr/>
          </p:nvCxnSpPr>
          <p:spPr>
            <a:xfrm>
              <a:off x="78126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5FD7FB-64D0-4F50-AC2B-4AAE015230AC}"/>
                </a:ext>
              </a:extLst>
            </p:cNvPr>
            <p:cNvCxnSpPr/>
            <p:nvPr/>
          </p:nvCxnSpPr>
          <p:spPr>
            <a:xfrm>
              <a:off x="1053297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ED7FC03B-1E89-452B-9F16-EA7EA34AD9FD}"/>
                </a:ext>
              </a:extLst>
            </p:cNvPr>
            <p:cNvCxnSpPr/>
            <p:nvPr/>
          </p:nvCxnSpPr>
          <p:spPr>
            <a:xfrm>
              <a:off x="1318087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0EF9ACAD-ED18-428E-98A4-483C056D0C22}"/>
                </a:ext>
              </a:extLst>
            </p:cNvPr>
            <p:cNvCxnSpPr/>
            <p:nvPr/>
          </p:nvCxnSpPr>
          <p:spPr>
            <a:xfrm>
              <a:off x="1581736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193355A5-6704-4AF4-A0BB-793E31694604}"/>
                </a:ext>
              </a:extLst>
            </p:cNvPr>
            <p:cNvCxnSpPr/>
            <p:nvPr/>
          </p:nvCxnSpPr>
          <p:spPr>
            <a:xfrm>
              <a:off x="1846526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65AA430F-6DBF-4512-905F-EF886E164277}"/>
                </a:ext>
              </a:extLst>
            </p:cNvPr>
            <p:cNvCxnSpPr/>
            <p:nvPr/>
          </p:nvCxnSpPr>
          <p:spPr>
            <a:xfrm>
              <a:off x="2115508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4856C32-7470-4A58-999C-34020E0A7BF2}"/>
              </a:ext>
            </a:extLst>
          </p:cNvPr>
          <p:cNvGrpSpPr/>
          <p:nvPr/>
        </p:nvGrpSpPr>
        <p:grpSpPr>
          <a:xfrm>
            <a:off x="3812170" y="2618255"/>
            <a:ext cx="1569660" cy="981253"/>
            <a:chOff x="2146889" y="839126"/>
            <a:chExt cx="1569660" cy="981253"/>
          </a:xfrm>
        </p:grpSpPr>
        <p:sp>
          <p:nvSpPr>
            <p:cNvPr id="54" name="TextBox 33">
              <a:extLst>
                <a:ext uri="{FF2B5EF4-FFF2-40B4-BE49-F238E27FC236}">
                  <a16:creationId xmlns:a16="http://schemas.microsoft.com/office/drawing/2014/main" id="{B44089CE-6EE8-48F8-B4F6-C8163D91E914}"/>
                </a:ext>
              </a:extLst>
            </p:cNvPr>
            <p:cNvSpPr txBox="1"/>
            <p:nvPr/>
          </p:nvSpPr>
          <p:spPr>
            <a:xfrm>
              <a:off x="2146889" y="839126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等待通道可用</a:t>
              </a:r>
              <a:endParaRPr lang="en-US" altLang="zh-CN" b="1" dirty="0">
                <a:solidFill>
                  <a:srgbClr val="005072"/>
                </a:solidFill>
                <a:latin typeface="+mn-ea"/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931D173-2069-4B06-9F0B-FFB8AA2F11D9}"/>
                </a:ext>
              </a:extLst>
            </p:cNvPr>
            <p:cNvCxnSpPr/>
            <p:nvPr/>
          </p:nvCxnSpPr>
          <p:spPr>
            <a:xfrm>
              <a:off x="3436035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30C58A46-9D5C-4321-A045-8EA8AED8E33F}"/>
                </a:ext>
              </a:extLst>
            </p:cNvPr>
            <p:cNvCxnSpPr/>
            <p:nvPr/>
          </p:nvCxnSpPr>
          <p:spPr>
            <a:xfrm>
              <a:off x="2653472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3430777C-887B-42FE-929F-F5ED3A0AE1C8}"/>
                </a:ext>
              </a:extLst>
            </p:cNvPr>
            <p:cNvCxnSpPr/>
            <p:nvPr/>
          </p:nvCxnSpPr>
          <p:spPr>
            <a:xfrm>
              <a:off x="2918262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EFE0CA0-F360-40C6-8131-9E9056FFD555}"/>
                </a:ext>
              </a:extLst>
            </p:cNvPr>
            <p:cNvCxnSpPr/>
            <p:nvPr/>
          </p:nvCxnSpPr>
          <p:spPr>
            <a:xfrm>
              <a:off x="318724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4A74102D-74BD-40F2-B3BF-220EA29724C7}"/>
              </a:ext>
            </a:extLst>
          </p:cNvPr>
          <p:cNvGrpSpPr/>
          <p:nvPr/>
        </p:nvGrpSpPr>
        <p:grpSpPr>
          <a:xfrm>
            <a:off x="5102456" y="2622687"/>
            <a:ext cx="1869927" cy="976821"/>
            <a:chOff x="3437175" y="843558"/>
            <a:chExt cx="1869927" cy="976821"/>
          </a:xfrm>
        </p:grpSpPr>
        <p:sp>
          <p:nvSpPr>
            <p:cNvPr id="60" name="TextBox 34">
              <a:extLst>
                <a:ext uri="{FF2B5EF4-FFF2-40B4-BE49-F238E27FC236}">
                  <a16:creationId xmlns:a16="http://schemas.microsoft.com/office/drawing/2014/main" id="{91EDF217-4392-4D7E-9191-44829FF6BA60}"/>
                </a:ext>
              </a:extLst>
            </p:cNvPr>
            <p:cNvSpPr txBox="1"/>
            <p:nvPr/>
          </p:nvSpPr>
          <p:spPr>
            <a:xfrm>
              <a:off x="4026442" y="843558"/>
              <a:ext cx="6591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寻道</a:t>
              </a:r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A4D30C43-1132-4C51-82F8-56D0F8279869}"/>
                </a:ext>
              </a:extLst>
            </p:cNvPr>
            <p:cNvCxnSpPr/>
            <p:nvPr/>
          </p:nvCxnSpPr>
          <p:spPr>
            <a:xfrm>
              <a:off x="5307102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F540235A-7AAF-4387-9E8C-A8D4DD5B1B10}"/>
                </a:ext>
              </a:extLst>
            </p:cNvPr>
            <p:cNvCxnSpPr/>
            <p:nvPr/>
          </p:nvCxnSpPr>
          <p:spPr>
            <a:xfrm>
              <a:off x="3437175" y="1613880"/>
              <a:ext cx="1869926" cy="0"/>
            </a:xfrm>
            <a:prstGeom prst="line">
              <a:avLst/>
            </a:prstGeom>
            <a:ln w="38100">
              <a:solidFill>
                <a:srgbClr val="005072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9CCAD80-41BF-4489-97C2-4FF8B6CC91B8}"/>
              </a:ext>
            </a:extLst>
          </p:cNvPr>
          <p:cNvGrpSpPr/>
          <p:nvPr/>
        </p:nvGrpSpPr>
        <p:grpSpPr>
          <a:xfrm>
            <a:off x="8613545" y="2618255"/>
            <a:ext cx="1409536" cy="981253"/>
            <a:chOff x="6948264" y="839126"/>
            <a:chExt cx="1409536" cy="981253"/>
          </a:xfrm>
        </p:grpSpPr>
        <p:sp>
          <p:nvSpPr>
            <p:cNvPr id="64" name="TextBox 36">
              <a:extLst>
                <a:ext uri="{FF2B5EF4-FFF2-40B4-BE49-F238E27FC236}">
                  <a16:creationId xmlns:a16="http://schemas.microsoft.com/office/drawing/2014/main" id="{E4103097-9862-42D0-84DF-8FEBADA364C7}"/>
                </a:ext>
              </a:extLst>
            </p:cNvPr>
            <p:cNvSpPr txBox="1"/>
            <p:nvPr/>
          </p:nvSpPr>
          <p:spPr>
            <a:xfrm>
              <a:off x="6948264" y="839126"/>
              <a:ext cx="14095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005072"/>
                  </a:solidFill>
                  <a:latin typeface="+mn-ea"/>
                </a:rPr>
                <a:t>   </a:t>
              </a:r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数据传送</a:t>
              </a:r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8C77A19A-222B-4640-83B5-FA0478D0C4CF}"/>
                </a:ext>
              </a:extLst>
            </p:cNvPr>
            <p:cNvCxnSpPr/>
            <p:nvPr/>
          </p:nvCxnSpPr>
          <p:spPr>
            <a:xfrm>
              <a:off x="8226663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DF9BF819-537E-47E0-A150-82913EB0A12A}"/>
                </a:ext>
              </a:extLst>
            </p:cNvPr>
            <p:cNvCxnSpPr/>
            <p:nvPr/>
          </p:nvCxnSpPr>
          <p:spPr>
            <a:xfrm>
              <a:off x="7188036" y="1613880"/>
              <a:ext cx="1008000" cy="0"/>
            </a:xfrm>
            <a:prstGeom prst="line">
              <a:avLst/>
            </a:prstGeom>
            <a:ln w="38100">
              <a:solidFill>
                <a:srgbClr val="00507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1AA4BA6-88C0-48E1-ADB3-4364970F7F31}"/>
              </a:ext>
            </a:extLst>
          </p:cNvPr>
          <p:cNvGrpSpPr/>
          <p:nvPr/>
        </p:nvGrpSpPr>
        <p:grpSpPr>
          <a:xfrm>
            <a:off x="4049770" y="3681780"/>
            <a:ext cx="5854699" cy="369332"/>
            <a:chOff x="2384489" y="1902651"/>
            <a:chExt cx="5854699" cy="369332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01EBE6F-54C8-4120-B167-C0C0D977CBCF}"/>
                </a:ext>
              </a:extLst>
            </p:cNvPr>
            <p:cNvCxnSpPr/>
            <p:nvPr/>
          </p:nvCxnSpPr>
          <p:spPr>
            <a:xfrm>
              <a:off x="6115188" y="2119077"/>
              <a:ext cx="2124000" cy="0"/>
            </a:xfrm>
            <a:prstGeom prst="line">
              <a:avLst/>
            </a:prstGeom>
            <a:ln w="57150">
              <a:solidFill>
                <a:srgbClr val="00507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30">
              <a:extLst>
                <a:ext uri="{FF2B5EF4-FFF2-40B4-BE49-F238E27FC236}">
                  <a16:creationId xmlns:a16="http://schemas.microsoft.com/office/drawing/2014/main" id="{82172EAB-F4B4-4651-BB82-5FF3AB1EDDEA}"/>
                </a:ext>
              </a:extLst>
            </p:cNvPr>
            <p:cNvSpPr txBox="1"/>
            <p:nvPr/>
          </p:nvSpPr>
          <p:spPr>
            <a:xfrm>
              <a:off x="4855696" y="1902651"/>
              <a:ext cx="9028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设备忙</a:t>
              </a: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A57006B4-01D7-4B8F-835F-FBDC7637FFDF}"/>
                </a:ext>
              </a:extLst>
            </p:cNvPr>
            <p:cNvCxnSpPr/>
            <p:nvPr/>
          </p:nvCxnSpPr>
          <p:spPr>
            <a:xfrm>
              <a:off x="2384489" y="2119077"/>
              <a:ext cx="2160000" cy="0"/>
            </a:xfrm>
            <a:prstGeom prst="line">
              <a:avLst/>
            </a:prstGeom>
            <a:ln w="57150">
              <a:solidFill>
                <a:srgbClr val="00507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84B0E76-5B70-4825-8F19-F8A4D2DFFF94}"/>
              </a:ext>
            </a:extLst>
          </p:cNvPr>
          <p:cNvGrpSpPr/>
          <p:nvPr/>
        </p:nvGrpSpPr>
        <p:grpSpPr>
          <a:xfrm>
            <a:off x="7030510" y="2621519"/>
            <a:ext cx="1822807" cy="977989"/>
            <a:chOff x="5365229" y="842390"/>
            <a:chExt cx="1822807" cy="977989"/>
          </a:xfrm>
        </p:grpSpPr>
        <p:sp>
          <p:nvSpPr>
            <p:cNvPr id="72" name="TextBox 35">
              <a:extLst>
                <a:ext uri="{FF2B5EF4-FFF2-40B4-BE49-F238E27FC236}">
                  <a16:creationId xmlns:a16="http://schemas.microsoft.com/office/drawing/2014/main" id="{BF39640F-B938-48DA-8704-9D271C9BF8A8}"/>
                </a:ext>
              </a:extLst>
            </p:cNvPr>
            <p:cNvSpPr txBox="1"/>
            <p:nvPr/>
          </p:nvSpPr>
          <p:spPr>
            <a:xfrm>
              <a:off x="5580112" y="842390"/>
              <a:ext cx="1440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旋转延时</a:t>
              </a:r>
            </a:p>
          </p:txBody>
        </p: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7DE6986-A81A-46EE-BBB6-104B7D8C16E1}"/>
                </a:ext>
              </a:extLst>
            </p:cNvPr>
            <p:cNvCxnSpPr/>
            <p:nvPr/>
          </p:nvCxnSpPr>
          <p:spPr>
            <a:xfrm>
              <a:off x="7170926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C8CE642F-4011-4B9A-9DEB-498D6089CE97}"/>
                </a:ext>
              </a:extLst>
            </p:cNvPr>
            <p:cNvCxnSpPr/>
            <p:nvPr/>
          </p:nvCxnSpPr>
          <p:spPr>
            <a:xfrm flipV="1">
              <a:off x="5365229" y="1604355"/>
              <a:ext cx="1822807" cy="9525"/>
            </a:xfrm>
            <a:prstGeom prst="line">
              <a:avLst/>
            </a:prstGeom>
            <a:ln w="38100">
              <a:solidFill>
                <a:srgbClr val="005072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F886E3E5-59A2-41AC-A9B8-229DFC49C678}"/>
              </a:ext>
            </a:extLst>
          </p:cNvPr>
          <p:cNvSpPr txBox="1"/>
          <p:nvPr/>
        </p:nvSpPr>
        <p:spPr>
          <a:xfrm>
            <a:off x="1133856" y="4671811"/>
            <a:ext cx="10379765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一次磁盘读写操作的事件由</a:t>
            </a:r>
            <a:r>
              <a:rPr lang="zh-CN" altLang="en-US" sz="2400" b="1" dirty="0">
                <a:solidFill>
                  <a:srgbClr val="FF0000"/>
                </a:solidFill>
              </a:rPr>
              <a:t>寻道时间</a:t>
            </a:r>
            <a:r>
              <a:rPr lang="zh-CN" altLang="en-US" sz="2400" b="1" dirty="0"/>
              <a:t>、</a:t>
            </a:r>
            <a:r>
              <a:rPr lang="zh-CN" altLang="en-US" sz="2400" b="1" dirty="0">
                <a:solidFill>
                  <a:srgbClr val="FF0000"/>
                </a:solidFill>
              </a:rPr>
              <a:t>旋转延迟时间</a:t>
            </a:r>
            <a:r>
              <a:rPr lang="zh-CN" altLang="en-US" sz="2400" b="1" dirty="0"/>
              <a:t>和</a:t>
            </a:r>
            <a:r>
              <a:rPr lang="zh-CN" altLang="en-US" sz="2400" b="1" dirty="0">
                <a:solidFill>
                  <a:srgbClr val="FF0000"/>
                </a:solidFill>
              </a:rPr>
              <a:t>数据传输时间</a:t>
            </a:r>
            <a:r>
              <a:rPr lang="zh-CN" altLang="en-US" sz="2400" b="1" dirty="0"/>
              <a:t>决定</a:t>
            </a:r>
          </a:p>
        </p:txBody>
      </p:sp>
    </p:spTree>
    <p:extLst>
      <p:ext uri="{BB962C8B-B14F-4D97-AF65-F5344CB8AC3E}">
        <p14:creationId xmlns:p14="http://schemas.microsoft.com/office/powerpoint/2010/main" val="147562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磁盘结构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磁盘调度算法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180405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寻道时间</a:t>
            </a:r>
            <a:r>
              <a:rPr lang="en-US" altLang="zh-CN" dirty="0"/>
              <a:t>Ts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9A3FA2-BC42-46E6-8BAF-4E076FDF5F5A}"/>
              </a:ext>
            </a:extLst>
          </p:cNvPr>
          <p:cNvSpPr txBox="1"/>
          <p:nvPr/>
        </p:nvSpPr>
        <p:spPr>
          <a:xfrm>
            <a:off x="1173925" y="3928195"/>
            <a:ext cx="9302547" cy="2236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寻道时间</a:t>
            </a:r>
            <a:r>
              <a:rPr lang="en-US" altLang="zh-CN" sz="2400" b="1" dirty="0"/>
              <a:t>Ts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活动磁头在读写信息前，将磁头移动到指定磁道所需要的时间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这个时间除了跨越</a:t>
            </a:r>
            <a:r>
              <a:rPr lang="en-US" altLang="zh-CN" sz="2400" b="1" dirty="0"/>
              <a:t>n</a:t>
            </a:r>
            <a:r>
              <a:rPr lang="zh-CN" altLang="en-US" sz="2400" b="1" dirty="0"/>
              <a:t>条磁道时间外，还包括启动磁头臂的时间</a:t>
            </a:r>
            <a:endParaRPr lang="en-US" altLang="zh-CN" sz="2400" b="1" dirty="0"/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Ts = m × n + s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4395659-B0AE-4B9D-989F-F60343B2A0BE}"/>
              </a:ext>
            </a:extLst>
          </p:cNvPr>
          <p:cNvGrpSpPr/>
          <p:nvPr/>
        </p:nvGrpSpPr>
        <p:grpSpPr>
          <a:xfrm>
            <a:off x="2061107" y="1685637"/>
            <a:ext cx="2117948" cy="976821"/>
            <a:chOff x="262350" y="843558"/>
            <a:chExt cx="2117948" cy="976821"/>
          </a:xfrm>
        </p:grpSpPr>
        <p:sp>
          <p:nvSpPr>
            <p:cNvPr id="43" name="TextBox 32">
              <a:extLst>
                <a:ext uri="{FF2B5EF4-FFF2-40B4-BE49-F238E27FC236}">
                  <a16:creationId xmlns:a16="http://schemas.microsoft.com/office/drawing/2014/main" id="{1460D0C2-CBF5-445A-ADC6-06C568E449F2}"/>
                </a:ext>
              </a:extLst>
            </p:cNvPr>
            <p:cNvSpPr txBox="1"/>
            <p:nvPr/>
          </p:nvSpPr>
          <p:spPr>
            <a:xfrm>
              <a:off x="467544" y="843558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等待设备可用</a:t>
              </a: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20A1579-9D43-4353-BEDB-63798C6B2218}"/>
                </a:ext>
              </a:extLst>
            </p:cNvPr>
            <p:cNvCxnSpPr/>
            <p:nvPr/>
          </p:nvCxnSpPr>
          <p:spPr>
            <a:xfrm>
              <a:off x="2380298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170F1C3-54DE-4EE3-ADBE-36EDD5ADDD72}"/>
                </a:ext>
              </a:extLst>
            </p:cNvPr>
            <p:cNvCxnSpPr/>
            <p:nvPr/>
          </p:nvCxnSpPr>
          <p:spPr>
            <a:xfrm>
              <a:off x="262350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EAE3C9F8-E7D2-4557-85E3-2D8F7C19A3A6}"/>
                </a:ext>
              </a:extLst>
            </p:cNvPr>
            <p:cNvCxnSpPr/>
            <p:nvPr/>
          </p:nvCxnSpPr>
          <p:spPr>
            <a:xfrm>
              <a:off x="51647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28B9E025-0E49-43EE-A247-A6BE67F8D227}"/>
                </a:ext>
              </a:extLst>
            </p:cNvPr>
            <p:cNvCxnSpPr/>
            <p:nvPr/>
          </p:nvCxnSpPr>
          <p:spPr>
            <a:xfrm>
              <a:off x="78126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5FD7FB-64D0-4F50-AC2B-4AAE015230AC}"/>
                </a:ext>
              </a:extLst>
            </p:cNvPr>
            <p:cNvCxnSpPr/>
            <p:nvPr/>
          </p:nvCxnSpPr>
          <p:spPr>
            <a:xfrm>
              <a:off x="1053297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ED7FC03B-1E89-452B-9F16-EA7EA34AD9FD}"/>
                </a:ext>
              </a:extLst>
            </p:cNvPr>
            <p:cNvCxnSpPr/>
            <p:nvPr/>
          </p:nvCxnSpPr>
          <p:spPr>
            <a:xfrm>
              <a:off x="1318087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0EF9ACAD-ED18-428E-98A4-483C056D0C22}"/>
                </a:ext>
              </a:extLst>
            </p:cNvPr>
            <p:cNvCxnSpPr/>
            <p:nvPr/>
          </p:nvCxnSpPr>
          <p:spPr>
            <a:xfrm>
              <a:off x="1581736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193355A5-6704-4AF4-A0BB-793E31694604}"/>
                </a:ext>
              </a:extLst>
            </p:cNvPr>
            <p:cNvCxnSpPr/>
            <p:nvPr/>
          </p:nvCxnSpPr>
          <p:spPr>
            <a:xfrm>
              <a:off x="1846526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65AA430F-6DBF-4512-905F-EF886E164277}"/>
                </a:ext>
              </a:extLst>
            </p:cNvPr>
            <p:cNvCxnSpPr/>
            <p:nvPr/>
          </p:nvCxnSpPr>
          <p:spPr>
            <a:xfrm>
              <a:off x="2115508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4856C32-7470-4A58-999C-34020E0A7BF2}"/>
              </a:ext>
            </a:extLst>
          </p:cNvPr>
          <p:cNvGrpSpPr/>
          <p:nvPr/>
        </p:nvGrpSpPr>
        <p:grpSpPr>
          <a:xfrm>
            <a:off x="3945646" y="1681205"/>
            <a:ext cx="1569660" cy="981253"/>
            <a:chOff x="2146889" y="839126"/>
            <a:chExt cx="1569660" cy="981253"/>
          </a:xfrm>
        </p:grpSpPr>
        <p:sp>
          <p:nvSpPr>
            <p:cNvPr id="54" name="TextBox 33">
              <a:extLst>
                <a:ext uri="{FF2B5EF4-FFF2-40B4-BE49-F238E27FC236}">
                  <a16:creationId xmlns:a16="http://schemas.microsoft.com/office/drawing/2014/main" id="{B44089CE-6EE8-48F8-B4F6-C8163D91E914}"/>
                </a:ext>
              </a:extLst>
            </p:cNvPr>
            <p:cNvSpPr txBox="1"/>
            <p:nvPr/>
          </p:nvSpPr>
          <p:spPr>
            <a:xfrm>
              <a:off x="2146889" y="839126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等待通道可用</a:t>
              </a:r>
              <a:endParaRPr lang="en-US" altLang="zh-CN" b="1" dirty="0">
                <a:solidFill>
                  <a:srgbClr val="005072"/>
                </a:solidFill>
                <a:latin typeface="+mn-ea"/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931D173-2069-4B06-9F0B-FFB8AA2F11D9}"/>
                </a:ext>
              </a:extLst>
            </p:cNvPr>
            <p:cNvCxnSpPr/>
            <p:nvPr/>
          </p:nvCxnSpPr>
          <p:spPr>
            <a:xfrm>
              <a:off x="3436035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30C58A46-9D5C-4321-A045-8EA8AED8E33F}"/>
                </a:ext>
              </a:extLst>
            </p:cNvPr>
            <p:cNvCxnSpPr/>
            <p:nvPr/>
          </p:nvCxnSpPr>
          <p:spPr>
            <a:xfrm>
              <a:off x="2653472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3430777C-887B-42FE-929F-F5ED3A0AE1C8}"/>
                </a:ext>
              </a:extLst>
            </p:cNvPr>
            <p:cNvCxnSpPr/>
            <p:nvPr/>
          </p:nvCxnSpPr>
          <p:spPr>
            <a:xfrm>
              <a:off x="2918262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EFE0CA0-F360-40C6-8131-9E9056FFD555}"/>
                </a:ext>
              </a:extLst>
            </p:cNvPr>
            <p:cNvCxnSpPr/>
            <p:nvPr/>
          </p:nvCxnSpPr>
          <p:spPr>
            <a:xfrm>
              <a:off x="318724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4A74102D-74BD-40F2-B3BF-220EA29724C7}"/>
              </a:ext>
            </a:extLst>
          </p:cNvPr>
          <p:cNvGrpSpPr/>
          <p:nvPr/>
        </p:nvGrpSpPr>
        <p:grpSpPr>
          <a:xfrm>
            <a:off x="5235932" y="1685637"/>
            <a:ext cx="1869927" cy="976821"/>
            <a:chOff x="3437175" y="843558"/>
            <a:chExt cx="1869927" cy="976821"/>
          </a:xfrm>
        </p:grpSpPr>
        <p:sp>
          <p:nvSpPr>
            <p:cNvPr id="60" name="TextBox 34">
              <a:extLst>
                <a:ext uri="{FF2B5EF4-FFF2-40B4-BE49-F238E27FC236}">
                  <a16:creationId xmlns:a16="http://schemas.microsoft.com/office/drawing/2014/main" id="{91EDF217-4392-4D7E-9191-44829FF6BA60}"/>
                </a:ext>
              </a:extLst>
            </p:cNvPr>
            <p:cNvSpPr txBox="1"/>
            <p:nvPr/>
          </p:nvSpPr>
          <p:spPr>
            <a:xfrm>
              <a:off x="4026442" y="843558"/>
              <a:ext cx="6591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寻道</a:t>
              </a:r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A4D30C43-1132-4C51-82F8-56D0F8279869}"/>
                </a:ext>
              </a:extLst>
            </p:cNvPr>
            <p:cNvCxnSpPr/>
            <p:nvPr/>
          </p:nvCxnSpPr>
          <p:spPr>
            <a:xfrm>
              <a:off x="5307102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F540235A-7AAF-4387-9E8C-A8D4DD5B1B10}"/>
                </a:ext>
              </a:extLst>
            </p:cNvPr>
            <p:cNvCxnSpPr/>
            <p:nvPr/>
          </p:nvCxnSpPr>
          <p:spPr>
            <a:xfrm>
              <a:off x="3437175" y="1613880"/>
              <a:ext cx="1869926" cy="0"/>
            </a:xfrm>
            <a:prstGeom prst="line">
              <a:avLst/>
            </a:prstGeom>
            <a:ln w="38100">
              <a:solidFill>
                <a:srgbClr val="005072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9CCAD80-41BF-4489-97C2-4FF8B6CC91B8}"/>
              </a:ext>
            </a:extLst>
          </p:cNvPr>
          <p:cNvGrpSpPr/>
          <p:nvPr/>
        </p:nvGrpSpPr>
        <p:grpSpPr>
          <a:xfrm>
            <a:off x="8747021" y="1681205"/>
            <a:ext cx="1409536" cy="981253"/>
            <a:chOff x="6948264" y="839126"/>
            <a:chExt cx="1409536" cy="981253"/>
          </a:xfrm>
        </p:grpSpPr>
        <p:sp>
          <p:nvSpPr>
            <p:cNvPr id="64" name="TextBox 36">
              <a:extLst>
                <a:ext uri="{FF2B5EF4-FFF2-40B4-BE49-F238E27FC236}">
                  <a16:creationId xmlns:a16="http://schemas.microsoft.com/office/drawing/2014/main" id="{E4103097-9862-42D0-84DF-8FEBADA364C7}"/>
                </a:ext>
              </a:extLst>
            </p:cNvPr>
            <p:cNvSpPr txBox="1"/>
            <p:nvPr/>
          </p:nvSpPr>
          <p:spPr>
            <a:xfrm>
              <a:off x="6948264" y="839126"/>
              <a:ext cx="14095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005072"/>
                  </a:solidFill>
                  <a:latin typeface="+mn-ea"/>
                </a:rPr>
                <a:t>   </a:t>
              </a:r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数据传送</a:t>
              </a:r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8C77A19A-222B-4640-83B5-FA0478D0C4CF}"/>
                </a:ext>
              </a:extLst>
            </p:cNvPr>
            <p:cNvCxnSpPr/>
            <p:nvPr/>
          </p:nvCxnSpPr>
          <p:spPr>
            <a:xfrm>
              <a:off x="8226663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DF9BF819-537E-47E0-A150-82913EB0A12A}"/>
                </a:ext>
              </a:extLst>
            </p:cNvPr>
            <p:cNvCxnSpPr/>
            <p:nvPr/>
          </p:nvCxnSpPr>
          <p:spPr>
            <a:xfrm>
              <a:off x="7188036" y="1613880"/>
              <a:ext cx="1008000" cy="0"/>
            </a:xfrm>
            <a:prstGeom prst="line">
              <a:avLst/>
            </a:prstGeom>
            <a:ln w="38100">
              <a:solidFill>
                <a:srgbClr val="00507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1AA4BA6-88C0-48E1-ADB3-4364970F7F31}"/>
              </a:ext>
            </a:extLst>
          </p:cNvPr>
          <p:cNvGrpSpPr/>
          <p:nvPr/>
        </p:nvGrpSpPr>
        <p:grpSpPr>
          <a:xfrm>
            <a:off x="4183246" y="2744730"/>
            <a:ext cx="5854699" cy="369332"/>
            <a:chOff x="2384489" y="1902651"/>
            <a:chExt cx="5854699" cy="369332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01EBE6F-54C8-4120-B167-C0C0D977CBCF}"/>
                </a:ext>
              </a:extLst>
            </p:cNvPr>
            <p:cNvCxnSpPr/>
            <p:nvPr/>
          </p:nvCxnSpPr>
          <p:spPr>
            <a:xfrm>
              <a:off x="6115188" y="2119077"/>
              <a:ext cx="2124000" cy="0"/>
            </a:xfrm>
            <a:prstGeom prst="line">
              <a:avLst/>
            </a:prstGeom>
            <a:ln w="57150">
              <a:solidFill>
                <a:srgbClr val="00507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30">
              <a:extLst>
                <a:ext uri="{FF2B5EF4-FFF2-40B4-BE49-F238E27FC236}">
                  <a16:creationId xmlns:a16="http://schemas.microsoft.com/office/drawing/2014/main" id="{82172EAB-F4B4-4651-BB82-5FF3AB1EDDEA}"/>
                </a:ext>
              </a:extLst>
            </p:cNvPr>
            <p:cNvSpPr txBox="1"/>
            <p:nvPr/>
          </p:nvSpPr>
          <p:spPr>
            <a:xfrm>
              <a:off x="4855696" y="1902651"/>
              <a:ext cx="9028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设备忙</a:t>
              </a: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A57006B4-01D7-4B8F-835F-FBDC7637FFDF}"/>
                </a:ext>
              </a:extLst>
            </p:cNvPr>
            <p:cNvCxnSpPr/>
            <p:nvPr/>
          </p:nvCxnSpPr>
          <p:spPr>
            <a:xfrm>
              <a:off x="2384489" y="2119077"/>
              <a:ext cx="2160000" cy="0"/>
            </a:xfrm>
            <a:prstGeom prst="line">
              <a:avLst/>
            </a:prstGeom>
            <a:ln w="57150">
              <a:solidFill>
                <a:srgbClr val="00507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84B0E76-5B70-4825-8F19-F8A4D2DFFF94}"/>
              </a:ext>
            </a:extLst>
          </p:cNvPr>
          <p:cNvGrpSpPr/>
          <p:nvPr/>
        </p:nvGrpSpPr>
        <p:grpSpPr>
          <a:xfrm>
            <a:off x="7163986" y="1684469"/>
            <a:ext cx="1822807" cy="977989"/>
            <a:chOff x="5365229" y="842390"/>
            <a:chExt cx="1822807" cy="977989"/>
          </a:xfrm>
        </p:grpSpPr>
        <p:sp>
          <p:nvSpPr>
            <p:cNvPr id="72" name="TextBox 35">
              <a:extLst>
                <a:ext uri="{FF2B5EF4-FFF2-40B4-BE49-F238E27FC236}">
                  <a16:creationId xmlns:a16="http://schemas.microsoft.com/office/drawing/2014/main" id="{BF39640F-B938-48DA-8704-9D271C9BF8A8}"/>
                </a:ext>
              </a:extLst>
            </p:cNvPr>
            <p:cNvSpPr txBox="1"/>
            <p:nvPr/>
          </p:nvSpPr>
          <p:spPr>
            <a:xfrm>
              <a:off x="5580112" y="842390"/>
              <a:ext cx="1440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旋转延时</a:t>
              </a:r>
            </a:p>
          </p:txBody>
        </p: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7DE6986-A81A-46EE-BBB6-104B7D8C16E1}"/>
                </a:ext>
              </a:extLst>
            </p:cNvPr>
            <p:cNvCxnSpPr/>
            <p:nvPr/>
          </p:nvCxnSpPr>
          <p:spPr>
            <a:xfrm>
              <a:off x="7170926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C8CE642F-4011-4B9A-9DEB-498D6089CE97}"/>
                </a:ext>
              </a:extLst>
            </p:cNvPr>
            <p:cNvCxnSpPr/>
            <p:nvPr/>
          </p:nvCxnSpPr>
          <p:spPr>
            <a:xfrm flipV="1">
              <a:off x="5365229" y="1604355"/>
              <a:ext cx="1822807" cy="9525"/>
            </a:xfrm>
            <a:prstGeom prst="line">
              <a:avLst/>
            </a:prstGeom>
            <a:ln w="38100">
              <a:solidFill>
                <a:srgbClr val="005072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34">
            <a:extLst>
              <a:ext uri="{FF2B5EF4-FFF2-40B4-BE49-F238E27FC236}">
                <a16:creationId xmlns:a16="http://schemas.microsoft.com/office/drawing/2014/main" id="{702F8DCC-F47B-496E-83A8-8207AA44FFE8}"/>
              </a:ext>
            </a:extLst>
          </p:cNvPr>
          <p:cNvSpPr txBox="1"/>
          <p:nvPr/>
        </p:nvSpPr>
        <p:spPr>
          <a:xfrm>
            <a:off x="5824280" y="1685327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寻道</a:t>
            </a:r>
          </a:p>
        </p:txBody>
      </p:sp>
    </p:spTree>
    <p:extLst>
      <p:ext uri="{BB962C8B-B14F-4D97-AF65-F5344CB8AC3E}">
        <p14:creationId xmlns:p14="http://schemas.microsoft.com/office/powerpoint/2010/main" val="180036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磁盘结构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磁盘调度算法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11468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延迟时间</a:t>
            </a:r>
            <a:r>
              <a:rPr lang="en-US" altLang="zh-CN" dirty="0"/>
              <a:t>Tr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9A3FA2-BC42-46E6-8BAF-4E076FDF5F5A}"/>
              </a:ext>
            </a:extLst>
          </p:cNvPr>
          <p:cNvSpPr txBox="1"/>
          <p:nvPr/>
        </p:nvSpPr>
        <p:spPr>
          <a:xfrm>
            <a:off x="1173925" y="3928195"/>
            <a:ext cx="7042312" cy="2236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延迟时间</a:t>
            </a:r>
            <a:r>
              <a:rPr lang="en-US" altLang="zh-CN" sz="2400" b="1" dirty="0"/>
              <a:t>Tr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磁头定位到某一磁道的扇区所需要的时间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如果磁盘的转速为</a:t>
            </a:r>
            <a:r>
              <a:rPr lang="en-US" altLang="zh-CN" sz="2400" b="1" dirty="0"/>
              <a:t>r</a:t>
            </a:r>
            <a:r>
              <a:rPr lang="zh-CN" altLang="en-US" sz="2400" b="1" dirty="0"/>
              <a:t>，则定位的最长时间为</a:t>
            </a:r>
            <a:r>
              <a:rPr lang="en-US" altLang="zh-CN" sz="2400" b="1" dirty="0"/>
              <a:t>1/r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平均时间为</a:t>
            </a:r>
            <a:r>
              <a:rPr lang="en-US" altLang="zh-CN" sz="2400" b="1" dirty="0">
                <a:solidFill>
                  <a:srgbClr val="FF0000"/>
                </a:solidFill>
              </a:rPr>
              <a:t>Tr = 1/2r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4395659-B0AE-4B9D-989F-F60343B2A0BE}"/>
              </a:ext>
            </a:extLst>
          </p:cNvPr>
          <p:cNvGrpSpPr/>
          <p:nvPr/>
        </p:nvGrpSpPr>
        <p:grpSpPr>
          <a:xfrm>
            <a:off x="2061107" y="1685637"/>
            <a:ext cx="2117948" cy="976821"/>
            <a:chOff x="262350" y="843558"/>
            <a:chExt cx="2117948" cy="976821"/>
          </a:xfrm>
        </p:grpSpPr>
        <p:sp>
          <p:nvSpPr>
            <p:cNvPr id="43" name="TextBox 32">
              <a:extLst>
                <a:ext uri="{FF2B5EF4-FFF2-40B4-BE49-F238E27FC236}">
                  <a16:creationId xmlns:a16="http://schemas.microsoft.com/office/drawing/2014/main" id="{1460D0C2-CBF5-445A-ADC6-06C568E449F2}"/>
                </a:ext>
              </a:extLst>
            </p:cNvPr>
            <p:cNvSpPr txBox="1"/>
            <p:nvPr/>
          </p:nvSpPr>
          <p:spPr>
            <a:xfrm>
              <a:off x="467544" y="843558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等待设备可用</a:t>
              </a: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20A1579-9D43-4353-BEDB-63798C6B2218}"/>
                </a:ext>
              </a:extLst>
            </p:cNvPr>
            <p:cNvCxnSpPr/>
            <p:nvPr/>
          </p:nvCxnSpPr>
          <p:spPr>
            <a:xfrm>
              <a:off x="2380298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170F1C3-54DE-4EE3-ADBE-36EDD5ADDD72}"/>
                </a:ext>
              </a:extLst>
            </p:cNvPr>
            <p:cNvCxnSpPr/>
            <p:nvPr/>
          </p:nvCxnSpPr>
          <p:spPr>
            <a:xfrm>
              <a:off x="262350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EAE3C9F8-E7D2-4557-85E3-2D8F7C19A3A6}"/>
                </a:ext>
              </a:extLst>
            </p:cNvPr>
            <p:cNvCxnSpPr/>
            <p:nvPr/>
          </p:nvCxnSpPr>
          <p:spPr>
            <a:xfrm>
              <a:off x="51647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28B9E025-0E49-43EE-A247-A6BE67F8D227}"/>
                </a:ext>
              </a:extLst>
            </p:cNvPr>
            <p:cNvCxnSpPr/>
            <p:nvPr/>
          </p:nvCxnSpPr>
          <p:spPr>
            <a:xfrm>
              <a:off x="78126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5FD7FB-64D0-4F50-AC2B-4AAE015230AC}"/>
                </a:ext>
              </a:extLst>
            </p:cNvPr>
            <p:cNvCxnSpPr/>
            <p:nvPr/>
          </p:nvCxnSpPr>
          <p:spPr>
            <a:xfrm>
              <a:off x="1053297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ED7FC03B-1E89-452B-9F16-EA7EA34AD9FD}"/>
                </a:ext>
              </a:extLst>
            </p:cNvPr>
            <p:cNvCxnSpPr/>
            <p:nvPr/>
          </p:nvCxnSpPr>
          <p:spPr>
            <a:xfrm>
              <a:off x="1318087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0EF9ACAD-ED18-428E-98A4-483C056D0C22}"/>
                </a:ext>
              </a:extLst>
            </p:cNvPr>
            <p:cNvCxnSpPr/>
            <p:nvPr/>
          </p:nvCxnSpPr>
          <p:spPr>
            <a:xfrm>
              <a:off x="1581736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193355A5-6704-4AF4-A0BB-793E31694604}"/>
                </a:ext>
              </a:extLst>
            </p:cNvPr>
            <p:cNvCxnSpPr/>
            <p:nvPr/>
          </p:nvCxnSpPr>
          <p:spPr>
            <a:xfrm>
              <a:off x="1846526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65AA430F-6DBF-4512-905F-EF886E164277}"/>
                </a:ext>
              </a:extLst>
            </p:cNvPr>
            <p:cNvCxnSpPr/>
            <p:nvPr/>
          </p:nvCxnSpPr>
          <p:spPr>
            <a:xfrm>
              <a:off x="2115508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4856C32-7470-4A58-999C-34020E0A7BF2}"/>
              </a:ext>
            </a:extLst>
          </p:cNvPr>
          <p:cNvGrpSpPr/>
          <p:nvPr/>
        </p:nvGrpSpPr>
        <p:grpSpPr>
          <a:xfrm>
            <a:off x="3945646" y="1681205"/>
            <a:ext cx="1569660" cy="981253"/>
            <a:chOff x="2146889" y="839126"/>
            <a:chExt cx="1569660" cy="981253"/>
          </a:xfrm>
        </p:grpSpPr>
        <p:sp>
          <p:nvSpPr>
            <p:cNvPr id="54" name="TextBox 33">
              <a:extLst>
                <a:ext uri="{FF2B5EF4-FFF2-40B4-BE49-F238E27FC236}">
                  <a16:creationId xmlns:a16="http://schemas.microsoft.com/office/drawing/2014/main" id="{B44089CE-6EE8-48F8-B4F6-C8163D91E914}"/>
                </a:ext>
              </a:extLst>
            </p:cNvPr>
            <p:cNvSpPr txBox="1"/>
            <p:nvPr/>
          </p:nvSpPr>
          <p:spPr>
            <a:xfrm>
              <a:off x="2146889" y="839126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等待通道可用</a:t>
              </a:r>
              <a:endParaRPr lang="en-US" altLang="zh-CN" b="1" dirty="0">
                <a:solidFill>
                  <a:srgbClr val="005072"/>
                </a:solidFill>
                <a:latin typeface="+mn-ea"/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931D173-2069-4B06-9F0B-FFB8AA2F11D9}"/>
                </a:ext>
              </a:extLst>
            </p:cNvPr>
            <p:cNvCxnSpPr/>
            <p:nvPr/>
          </p:nvCxnSpPr>
          <p:spPr>
            <a:xfrm>
              <a:off x="3436035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30C58A46-9D5C-4321-A045-8EA8AED8E33F}"/>
                </a:ext>
              </a:extLst>
            </p:cNvPr>
            <p:cNvCxnSpPr/>
            <p:nvPr/>
          </p:nvCxnSpPr>
          <p:spPr>
            <a:xfrm>
              <a:off x="2653472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3430777C-887B-42FE-929F-F5ED3A0AE1C8}"/>
                </a:ext>
              </a:extLst>
            </p:cNvPr>
            <p:cNvCxnSpPr/>
            <p:nvPr/>
          </p:nvCxnSpPr>
          <p:spPr>
            <a:xfrm>
              <a:off x="2918262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EFE0CA0-F360-40C6-8131-9E9056FFD555}"/>
                </a:ext>
              </a:extLst>
            </p:cNvPr>
            <p:cNvCxnSpPr/>
            <p:nvPr/>
          </p:nvCxnSpPr>
          <p:spPr>
            <a:xfrm>
              <a:off x="318724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4A74102D-74BD-40F2-B3BF-220EA29724C7}"/>
              </a:ext>
            </a:extLst>
          </p:cNvPr>
          <p:cNvGrpSpPr/>
          <p:nvPr/>
        </p:nvGrpSpPr>
        <p:grpSpPr>
          <a:xfrm>
            <a:off x="5235932" y="1685637"/>
            <a:ext cx="1869927" cy="976821"/>
            <a:chOff x="3437175" y="843558"/>
            <a:chExt cx="1869927" cy="976821"/>
          </a:xfrm>
        </p:grpSpPr>
        <p:sp>
          <p:nvSpPr>
            <p:cNvPr id="60" name="TextBox 34">
              <a:extLst>
                <a:ext uri="{FF2B5EF4-FFF2-40B4-BE49-F238E27FC236}">
                  <a16:creationId xmlns:a16="http://schemas.microsoft.com/office/drawing/2014/main" id="{91EDF217-4392-4D7E-9191-44829FF6BA60}"/>
                </a:ext>
              </a:extLst>
            </p:cNvPr>
            <p:cNvSpPr txBox="1"/>
            <p:nvPr/>
          </p:nvSpPr>
          <p:spPr>
            <a:xfrm>
              <a:off x="4026442" y="843558"/>
              <a:ext cx="6591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寻道</a:t>
              </a:r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A4D30C43-1132-4C51-82F8-56D0F8279869}"/>
                </a:ext>
              </a:extLst>
            </p:cNvPr>
            <p:cNvCxnSpPr/>
            <p:nvPr/>
          </p:nvCxnSpPr>
          <p:spPr>
            <a:xfrm>
              <a:off x="5307102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F540235A-7AAF-4387-9E8C-A8D4DD5B1B10}"/>
                </a:ext>
              </a:extLst>
            </p:cNvPr>
            <p:cNvCxnSpPr/>
            <p:nvPr/>
          </p:nvCxnSpPr>
          <p:spPr>
            <a:xfrm>
              <a:off x="3437175" y="1613880"/>
              <a:ext cx="1869926" cy="0"/>
            </a:xfrm>
            <a:prstGeom prst="line">
              <a:avLst/>
            </a:prstGeom>
            <a:ln w="38100">
              <a:solidFill>
                <a:srgbClr val="005072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9CCAD80-41BF-4489-97C2-4FF8B6CC91B8}"/>
              </a:ext>
            </a:extLst>
          </p:cNvPr>
          <p:cNvGrpSpPr/>
          <p:nvPr/>
        </p:nvGrpSpPr>
        <p:grpSpPr>
          <a:xfrm>
            <a:off x="8747021" y="1681205"/>
            <a:ext cx="1409536" cy="981253"/>
            <a:chOff x="6948264" y="839126"/>
            <a:chExt cx="1409536" cy="981253"/>
          </a:xfrm>
        </p:grpSpPr>
        <p:sp>
          <p:nvSpPr>
            <p:cNvPr id="64" name="TextBox 36">
              <a:extLst>
                <a:ext uri="{FF2B5EF4-FFF2-40B4-BE49-F238E27FC236}">
                  <a16:creationId xmlns:a16="http://schemas.microsoft.com/office/drawing/2014/main" id="{E4103097-9862-42D0-84DF-8FEBADA364C7}"/>
                </a:ext>
              </a:extLst>
            </p:cNvPr>
            <p:cNvSpPr txBox="1"/>
            <p:nvPr/>
          </p:nvSpPr>
          <p:spPr>
            <a:xfrm>
              <a:off x="6948264" y="839126"/>
              <a:ext cx="14095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005072"/>
                  </a:solidFill>
                  <a:latin typeface="+mn-ea"/>
                </a:rPr>
                <a:t>   </a:t>
              </a:r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数据传送</a:t>
              </a:r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8C77A19A-222B-4640-83B5-FA0478D0C4CF}"/>
                </a:ext>
              </a:extLst>
            </p:cNvPr>
            <p:cNvCxnSpPr/>
            <p:nvPr/>
          </p:nvCxnSpPr>
          <p:spPr>
            <a:xfrm>
              <a:off x="8226663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DF9BF819-537E-47E0-A150-82913EB0A12A}"/>
                </a:ext>
              </a:extLst>
            </p:cNvPr>
            <p:cNvCxnSpPr/>
            <p:nvPr/>
          </p:nvCxnSpPr>
          <p:spPr>
            <a:xfrm>
              <a:off x="7188036" y="1613880"/>
              <a:ext cx="1008000" cy="0"/>
            </a:xfrm>
            <a:prstGeom prst="line">
              <a:avLst/>
            </a:prstGeom>
            <a:ln w="38100">
              <a:solidFill>
                <a:srgbClr val="00507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1AA4BA6-88C0-48E1-ADB3-4364970F7F31}"/>
              </a:ext>
            </a:extLst>
          </p:cNvPr>
          <p:cNvGrpSpPr/>
          <p:nvPr/>
        </p:nvGrpSpPr>
        <p:grpSpPr>
          <a:xfrm>
            <a:off x="4183246" y="2744730"/>
            <a:ext cx="5854699" cy="369332"/>
            <a:chOff x="2384489" y="1902651"/>
            <a:chExt cx="5854699" cy="369332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01EBE6F-54C8-4120-B167-C0C0D977CBCF}"/>
                </a:ext>
              </a:extLst>
            </p:cNvPr>
            <p:cNvCxnSpPr/>
            <p:nvPr/>
          </p:nvCxnSpPr>
          <p:spPr>
            <a:xfrm>
              <a:off x="6115188" y="2119077"/>
              <a:ext cx="2124000" cy="0"/>
            </a:xfrm>
            <a:prstGeom prst="line">
              <a:avLst/>
            </a:prstGeom>
            <a:ln w="57150">
              <a:solidFill>
                <a:srgbClr val="00507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30">
              <a:extLst>
                <a:ext uri="{FF2B5EF4-FFF2-40B4-BE49-F238E27FC236}">
                  <a16:creationId xmlns:a16="http://schemas.microsoft.com/office/drawing/2014/main" id="{82172EAB-F4B4-4651-BB82-5FF3AB1EDDEA}"/>
                </a:ext>
              </a:extLst>
            </p:cNvPr>
            <p:cNvSpPr txBox="1"/>
            <p:nvPr/>
          </p:nvSpPr>
          <p:spPr>
            <a:xfrm>
              <a:off x="4855696" y="1902651"/>
              <a:ext cx="9028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设备忙</a:t>
              </a: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A57006B4-01D7-4B8F-835F-FBDC7637FFDF}"/>
                </a:ext>
              </a:extLst>
            </p:cNvPr>
            <p:cNvCxnSpPr/>
            <p:nvPr/>
          </p:nvCxnSpPr>
          <p:spPr>
            <a:xfrm>
              <a:off x="2384489" y="2119077"/>
              <a:ext cx="2160000" cy="0"/>
            </a:xfrm>
            <a:prstGeom prst="line">
              <a:avLst/>
            </a:prstGeom>
            <a:ln w="57150">
              <a:solidFill>
                <a:srgbClr val="00507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84B0E76-5B70-4825-8F19-F8A4D2DFFF94}"/>
              </a:ext>
            </a:extLst>
          </p:cNvPr>
          <p:cNvGrpSpPr/>
          <p:nvPr/>
        </p:nvGrpSpPr>
        <p:grpSpPr>
          <a:xfrm>
            <a:off x="7163986" y="1684469"/>
            <a:ext cx="1822807" cy="977989"/>
            <a:chOff x="5365229" y="842390"/>
            <a:chExt cx="1822807" cy="977989"/>
          </a:xfrm>
        </p:grpSpPr>
        <p:sp>
          <p:nvSpPr>
            <p:cNvPr id="72" name="TextBox 35">
              <a:extLst>
                <a:ext uri="{FF2B5EF4-FFF2-40B4-BE49-F238E27FC236}">
                  <a16:creationId xmlns:a16="http://schemas.microsoft.com/office/drawing/2014/main" id="{BF39640F-B938-48DA-8704-9D271C9BF8A8}"/>
                </a:ext>
              </a:extLst>
            </p:cNvPr>
            <p:cNvSpPr txBox="1"/>
            <p:nvPr/>
          </p:nvSpPr>
          <p:spPr>
            <a:xfrm>
              <a:off x="5580112" y="842390"/>
              <a:ext cx="1440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旋转延时</a:t>
              </a:r>
            </a:p>
          </p:txBody>
        </p: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7DE6986-A81A-46EE-BBB6-104B7D8C16E1}"/>
                </a:ext>
              </a:extLst>
            </p:cNvPr>
            <p:cNvCxnSpPr/>
            <p:nvPr/>
          </p:nvCxnSpPr>
          <p:spPr>
            <a:xfrm>
              <a:off x="7170926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C8CE642F-4011-4B9A-9DEB-498D6089CE97}"/>
                </a:ext>
              </a:extLst>
            </p:cNvPr>
            <p:cNvCxnSpPr/>
            <p:nvPr/>
          </p:nvCxnSpPr>
          <p:spPr>
            <a:xfrm flipV="1">
              <a:off x="5365229" y="1604355"/>
              <a:ext cx="1822807" cy="9525"/>
            </a:xfrm>
            <a:prstGeom prst="line">
              <a:avLst/>
            </a:prstGeom>
            <a:ln w="38100">
              <a:solidFill>
                <a:srgbClr val="005072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34">
            <a:extLst>
              <a:ext uri="{FF2B5EF4-FFF2-40B4-BE49-F238E27FC236}">
                <a16:creationId xmlns:a16="http://schemas.microsoft.com/office/drawing/2014/main" id="{702F8DCC-F47B-496E-83A8-8207AA44FFE8}"/>
              </a:ext>
            </a:extLst>
          </p:cNvPr>
          <p:cNvSpPr txBox="1"/>
          <p:nvPr/>
        </p:nvSpPr>
        <p:spPr>
          <a:xfrm>
            <a:off x="7380515" y="1685418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旋转延时</a:t>
            </a:r>
          </a:p>
        </p:txBody>
      </p:sp>
    </p:spTree>
    <p:extLst>
      <p:ext uri="{BB962C8B-B14F-4D97-AF65-F5344CB8AC3E}">
        <p14:creationId xmlns:p14="http://schemas.microsoft.com/office/powerpoint/2010/main" val="346408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磁盘结构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磁盘调度算法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11468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传输时间</a:t>
            </a:r>
            <a:r>
              <a:rPr lang="en-US" altLang="zh-CN" dirty="0"/>
              <a:t>Tt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9A3FA2-BC42-46E6-8BAF-4E076FDF5F5A}"/>
              </a:ext>
            </a:extLst>
          </p:cNvPr>
          <p:cNvSpPr txBox="1"/>
          <p:nvPr/>
        </p:nvSpPr>
        <p:spPr>
          <a:xfrm>
            <a:off x="1173926" y="3928195"/>
            <a:ext cx="10456100" cy="279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传输时间</a:t>
            </a:r>
            <a:r>
              <a:rPr lang="en-US" altLang="zh-CN" sz="2400" b="1" dirty="0"/>
              <a:t>Tt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从磁盘读出或写入数据所经历的时间，这个时间取决于每次所读或写的字节数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和磁盘旋转速度</a:t>
            </a:r>
            <a:r>
              <a:rPr lang="en-US" altLang="zh-CN" sz="2400" b="1" dirty="0"/>
              <a:t>r</a:t>
            </a:r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0000"/>
                </a:solidFill>
              </a:rPr>
              <a:t>Tt = b/</a:t>
            </a:r>
            <a:r>
              <a:rPr lang="en-US" altLang="zh-CN" sz="2400" b="1" dirty="0" err="1">
                <a:solidFill>
                  <a:srgbClr val="FF0000"/>
                </a:solidFill>
              </a:rPr>
              <a:t>rN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1714466" lvl="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r</a:t>
            </a:r>
            <a:r>
              <a:rPr lang="zh-CN" altLang="en-US" sz="2400" b="1" dirty="0"/>
              <a:t>磁盘转数，</a:t>
            </a:r>
            <a:r>
              <a:rPr lang="en-US" altLang="zh-CN" sz="2400" b="1" dirty="0"/>
              <a:t>N</a:t>
            </a:r>
            <a:r>
              <a:rPr lang="zh-CN" altLang="en-US" sz="2400" b="1" dirty="0"/>
              <a:t>磁道上的字节数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4395659-B0AE-4B9D-989F-F60343B2A0BE}"/>
              </a:ext>
            </a:extLst>
          </p:cNvPr>
          <p:cNvGrpSpPr/>
          <p:nvPr/>
        </p:nvGrpSpPr>
        <p:grpSpPr>
          <a:xfrm>
            <a:off x="2061107" y="1685637"/>
            <a:ext cx="2117948" cy="976821"/>
            <a:chOff x="262350" y="843558"/>
            <a:chExt cx="2117948" cy="976821"/>
          </a:xfrm>
        </p:grpSpPr>
        <p:sp>
          <p:nvSpPr>
            <p:cNvPr id="43" name="TextBox 32">
              <a:extLst>
                <a:ext uri="{FF2B5EF4-FFF2-40B4-BE49-F238E27FC236}">
                  <a16:creationId xmlns:a16="http://schemas.microsoft.com/office/drawing/2014/main" id="{1460D0C2-CBF5-445A-ADC6-06C568E449F2}"/>
                </a:ext>
              </a:extLst>
            </p:cNvPr>
            <p:cNvSpPr txBox="1"/>
            <p:nvPr/>
          </p:nvSpPr>
          <p:spPr>
            <a:xfrm>
              <a:off x="467544" y="843558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等待设备可用</a:t>
              </a: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20A1579-9D43-4353-BEDB-63798C6B2218}"/>
                </a:ext>
              </a:extLst>
            </p:cNvPr>
            <p:cNvCxnSpPr/>
            <p:nvPr/>
          </p:nvCxnSpPr>
          <p:spPr>
            <a:xfrm>
              <a:off x="2380298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4170F1C3-54DE-4EE3-ADBE-36EDD5ADDD72}"/>
                </a:ext>
              </a:extLst>
            </p:cNvPr>
            <p:cNvCxnSpPr/>
            <p:nvPr/>
          </p:nvCxnSpPr>
          <p:spPr>
            <a:xfrm>
              <a:off x="262350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EAE3C9F8-E7D2-4557-85E3-2D8F7C19A3A6}"/>
                </a:ext>
              </a:extLst>
            </p:cNvPr>
            <p:cNvCxnSpPr/>
            <p:nvPr/>
          </p:nvCxnSpPr>
          <p:spPr>
            <a:xfrm>
              <a:off x="51647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28B9E025-0E49-43EE-A247-A6BE67F8D227}"/>
                </a:ext>
              </a:extLst>
            </p:cNvPr>
            <p:cNvCxnSpPr/>
            <p:nvPr/>
          </p:nvCxnSpPr>
          <p:spPr>
            <a:xfrm>
              <a:off x="78126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5FD7FB-64D0-4F50-AC2B-4AAE015230AC}"/>
                </a:ext>
              </a:extLst>
            </p:cNvPr>
            <p:cNvCxnSpPr/>
            <p:nvPr/>
          </p:nvCxnSpPr>
          <p:spPr>
            <a:xfrm>
              <a:off x="1053297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ED7FC03B-1E89-452B-9F16-EA7EA34AD9FD}"/>
                </a:ext>
              </a:extLst>
            </p:cNvPr>
            <p:cNvCxnSpPr/>
            <p:nvPr/>
          </p:nvCxnSpPr>
          <p:spPr>
            <a:xfrm>
              <a:off x="1318087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0EF9ACAD-ED18-428E-98A4-483C056D0C22}"/>
                </a:ext>
              </a:extLst>
            </p:cNvPr>
            <p:cNvCxnSpPr/>
            <p:nvPr/>
          </p:nvCxnSpPr>
          <p:spPr>
            <a:xfrm>
              <a:off x="1581736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193355A5-6704-4AF4-A0BB-793E31694604}"/>
                </a:ext>
              </a:extLst>
            </p:cNvPr>
            <p:cNvCxnSpPr/>
            <p:nvPr/>
          </p:nvCxnSpPr>
          <p:spPr>
            <a:xfrm>
              <a:off x="1846526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65AA430F-6DBF-4512-905F-EF886E164277}"/>
                </a:ext>
              </a:extLst>
            </p:cNvPr>
            <p:cNvCxnSpPr/>
            <p:nvPr/>
          </p:nvCxnSpPr>
          <p:spPr>
            <a:xfrm>
              <a:off x="2115508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4856C32-7470-4A58-999C-34020E0A7BF2}"/>
              </a:ext>
            </a:extLst>
          </p:cNvPr>
          <p:cNvGrpSpPr/>
          <p:nvPr/>
        </p:nvGrpSpPr>
        <p:grpSpPr>
          <a:xfrm>
            <a:off x="3945646" y="1681205"/>
            <a:ext cx="1569660" cy="981253"/>
            <a:chOff x="2146889" y="839126"/>
            <a:chExt cx="1569660" cy="981253"/>
          </a:xfrm>
        </p:grpSpPr>
        <p:sp>
          <p:nvSpPr>
            <p:cNvPr id="54" name="TextBox 33">
              <a:extLst>
                <a:ext uri="{FF2B5EF4-FFF2-40B4-BE49-F238E27FC236}">
                  <a16:creationId xmlns:a16="http://schemas.microsoft.com/office/drawing/2014/main" id="{B44089CE-6EE8-48F8-B4F6-C8163D91E914}"/>
                </a:ext>
              </a:extLst>
            </p:cNvPr>
            <p:cNvSpPr txBox="1"/>
            <p:nvPr/>
          </p:nvSpPr>
          <p:spPr>
            <a:xfrm>
              <a:off x="2146889" y="839126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等待通道可用</a:t>
              </a:r>
              <a:endParaRPr lang="en-US" altLang="zh-CN" b="1" dirty="0">
                <a:solidFill>
                  <a:srgbClr val="005072"/>
                </a:solidFill>
                <a:latin typeface="+mn-ea"/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931D173-2069-4B06-9F0B-FFB8AA2F11D9}"/>
                </a:ext>
              </a:extLst>
            </p:cNvPr>
            <p:cNvCxnSpPr/>
            <p:nvPr/>
          </p:nvCxnSpPr>
          <p:spPr>
            <a:xfrm>
              <a:off x="3436035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30C58A46-9D5C-4321-A045-8EA8AED8E33F}"/>
                </a:ext>
              </a:extLst>
            </p:cNvPr>
            <p:cNvCxnSpPr/>
            <p:nvPr/>
          </p:nvCxnSpPr>
          <p:spPr>
            <a:xfrm>
              <a:off x="2653472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3430777C-887B-42FE-929F-F5ED3A0AE1C8}"/>
                </a:ext>
              </a:extLst>
            </p:cNvPr>
            <p:cNvCxnSpPr/>
            <p:nvPr/>
          </p:nvCxnSpPr>
          <p:spPr>
            <a:xfrm>
              <a:off x="2918262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EFE0CA0-F360-40C6-8131-9E9056FFD555}"/>
                </a:ext>
              </a:extLst>
            </p:cNvPr>
            <p:cNvCxnSpPr/>
            <p:nvPr/>
          </p:nvCxnSpPr>
          <p:spPr>
            <a:xfrm>
              <a:off x="3187244" y="147732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4A74102D-74BD-40F2-B3BF-220EA29724C7}"/>
              </a:ext>
            </a:extLst>
          </p:cNvPr>
          <p:cNvGrpSpPr/>
          <p:nvPr/>
        </p:nvGrpSpPr>
        <p:grpSpPr>
          <a:xfrm>
            <a:off x="5235932" y="1685637"/>
            <a:ext cx="1869927" cy="976821"/>
            <a:chOff x="3437175" y="843558"/>
            <a:chExt cx="1869927" cy="976821"/>
          </a:xfrm>
        </p:grpSpPr>
        <p:sp>
          <p:nvSpPr>
            <p:cNvPr id="60" name="TextBox 34">
              <a:extLst>
                <a:ext uri="{FF2B5EF4-FFF2-40B4-BE49-F238E27FC236}">
                  <a16:creationId xmlns:a16="http://schemas.microsoft.com/office/drawing/2014/main" id="{91EDF217-4392-4D7E-9191-44829FF6BA60}"/>
                </a:ext>
              </a:extLst>
            </p:cNvPr>
            <p:cNvSpPr txBox="1"/>
            <p:nvPr/>
          </p:nvSpPr>
          <p:spPr>
            <a:xfrm>
              <a:off x="4026442" y="843558"/>
              <a:ext cx="6591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寻道</a:t>
              </a:r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A4D30C43-1132-4C51-82F8-56D0F8279869}"/>
                </a:ext>
              </a:extLst>
            </p:cNvPr>
            <p:cNvCxnSpPr/>
            <p:nvPr/>
          </p:nvCxnSpPr>
          <p:spPr>
            <a:xfrm>
              <a:off x="5307102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F540235A-7AAF-4387-9E8C-A8D4DD5B1B10}"/>
                </a:ext>
              </a:extLst>
            </p:cNvPr>
            <p:cNvCxnSpPr/>
            <p:nvPr/>
          </p:nvCxnSpPr>
          <p:spPr>
            <a:xfrm>
              <a:off x="3437175" y="1613880"/>
              <a:ext cx="1869926" cy="0"/>
            </a:xfrm>
            <a:prstGeom prst="line">
              <a:avLst/>
            </a:prstGeom>
            <a:ln w="38100">
              <a:solidFill>
                <a:srgbClr val="005072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9CCAD80-41BF-4489-97C2-4FF8B6CC91B8}"/>
              </a:ext>
            </a:extLst>
          </p:cNvPr>
          <p:cNvGrpSpPr/>
          <p:nvPr/>
        </p:nvGrpSpPr>
        <p:grpSpPr>
          <a:xfrm>
            <a:off x="8747021" y="1681205"/>
            <a:ext cx="1409536" cy="981253"/>
            <a:chOff x="6948264" y="839126"/>
            <a:chExt cx="1409536" cy="981253"/>
          </a:xfrm>
        </p:grpSpPr>
        <p:sp>
          <p:nvSpPr>
            <p:cNvPr id="64" name="TextBox 36">
              <a:extLst>
                <a:ext uri="{FF2B5EF4-FFF2-40B4-BE49-F238E27FC236}">
                  <a16:creationId xmlns:a16="http://schemas.microsoft.com/office/drawing/2014/main" id="{E4103097-9862-42D0-84DF-8FEBADA364C7}"/>
                </a:ext>
              </a:extLst>
            </p:cNvPr>
            <p:cNvSpPr txBox="1"/>
            <p:nvPr/>
          </p:nvSpPr>
          <p:spPr>
            <a:xfrm>
              <a:off x="6948264" y="839126"/>
              <a:ext cx="14095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005072"/>
                  </a:solidFill>
                  <a:latin typeface="+mn-ea"/>
                </a:rPr>
                <a:t>   </a:t>
              </a:r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数据传送</a:t>
              </a:r>
            </a:p>
          </p:txBody>
        </p: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8C77A19A-222B-4640-83B5-FA0478D0C4CF}"/>
                </a:ext>
              </a:extLst>
            </p:cNvPr>
            <p:cNvCxnSpPr/>
            <p:nvPr/>
          </p:nvCxnSpPr>
          <p:spPr>
            <a:xfrm>
              <a:off x="8226663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DF9BF819-537E-47E0-A150-82913EB0A12A}"/>
                </a:ext>
              </a:extLst>
            </p:cNvPr>
            <p:cNvCxnSpPr/>
            <p:nvPr/>
          </p:nvCxnSpPr>
          <p:spPr>
            <a:xfrm>
              <a:off x="7188036" y="1613880"/>
              <a:ext cx="1008000" cy="0"/>
            </a:xfrm>
            <a:prstGeom prst="line">
              <a:avLst/>
            </a:prstGeom>
            <a:ln w="38100">
              <a:solidFill>
                <a:srgbClr val="00507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1AA4BA6-88C0-48E1-ADB3-4364970F7F31}"/>
              </a:ext>
            </a:extLst>
          </p:cNvPr>
          <p:cNvGrpSpPr/>
          <p:nvPr/>
        </p:nvGrpSpPr>
        <p:grpSpPr>
          <a:xfrm>
            <a:off x="4183246" y="2744730"/>
            <a:ext cx="5854699" cy="369332"/>
            <a:chOff x="2384489" y="1902651"/>
            <a:chExt cx="5854699" cy="369332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01EBE6F-54C8-4120-B167-C0C0D977CBCF}"/>
                </a:ext>
              </a:extLst>
            </p:cNvPr>
            <p:cNvCxnSpPr/>
            <p:nvPr/>
          </p:nvCxnSpPr>
          <p:spPr>
            <a:xfrm>
              <a:off x="6115188" y="2119077"/>
              <a:ext cx="2124000" cy="0"/>
            </a:xfrm>
            <a:prstGeom prst="line">
              <a:avLst/>
            </a:prstGeom>
            <a:ln w="57150">
              <a:solidFill>
                <a:srgbClr val="00507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30">
              <a:extLst>
                <a:ext uri="{FF2B5EF4-FFF2-40B4-BE49-F238E27FC236}">
                  <a16:creationId xmlns:a16="http://schemas.microsoft.com/office/drawing/2014/main" id="{82172EAB-F4B4-4651-BB82-5FF3AB1EDDEA}"/>
                </a:ext>
              </a:extLst>
            </p:cNvPr>
            <p:cNvSpPr txBox="1"/>
            <p:nvPr/>
          </p:nvSpPr>
          <p:spPr>
            <a:xfrm>
              <a:off x="4855696" y="1902651"/>
              <a:ext cx="9028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设备忙</a:t>
              </a: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A57006B4-01D7-4B8F-835F-FBDC7637FFDF}"/>
                </a:ext>
              </a:extLst>
            </p:cNvPr>
            <p:cNvCxnSpPr/>
            <p:nvPr/>
          </p:nvCxnSpPr>
          <p:spPr>
            <a:xfrm>
              <a:off x="2384489" y="2119077"/>
              <a:ext cx="2160000" cy="0"/>
            </a:xfrm>
            <a:prstGeom prst="line">
              <a:avLst/>
            </a:prstGeom>
            <a:ln w="57150">
              <a:solidFill>
                <a:srgbClr val="00507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84B0E76-5B70-4825-8F19-F8A4D2DFFF94}"/>
              </a:ext>
            </a:extLst>
          </p:cNvPr>
          <p:cNvGrpSpPr/>
          <p:nvPr/>
        </p:nvGrpSpPr>
        <p:grpSpPr>
          <a:xfrm>
            <a:off x="7163986" y="1684469"/>
            <a:ext cx="1822807" cy="977989"/>
            <a:chOff x="5365229" y="842390"/>
            <a:chExt cx="1822807" cy="977989"/>
          </a:xfrm>
        </p:grpSpPr>
        <p:sp>
          <p:nvSpPr>
            <p:cNvPr id="72" name="TextBox 35">
              <a:extLst>
                <a:ext uri="{FF2B5EF4-FFF2-40B4-BE49-F238E27FC236}">
                  <a16:creationId xmlns:a16="http://schemas.microsoft.com/office/drawing/2014/main" id="{BF39640F-B938-48DA-8704-9D271C9BF8A8}"/>
                </a:ext>
              </a:extLst>
            </p:cNvPr>
            <p:cNvSpPr txBox="1"/>
            <p:nvPr/>
          </p:nvSpPr>
          <p:spPr>
            <a:xfrm>
              <a:off x="5580112" y="842390"/>
              <a:ext cx="1440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005072"/>
                  </a:solidFill>
                  <a:latin typeface="+mn-ea"/>
                </a:rPr>
                <a:t>旋转延时</a:t>
              </a:r>
            </a:p>
          </p:txBody>
        </p: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7DE6986-A81A-46EE-BBB6-104B7D8C16E1}"/>
                </a:ext>
              </a:extLst>
            </p:cNvPr>
            <p:cNvCxnSpPr/>
            <p:nvPr/>
          </p:nvCxnSpPr>
          <p:spPr>
            <a:xfrm>
              <a:off x="7170926" y="1388331"/>
              <a:ext cx="0" cy="432048"/>
            </a:xfrm>
            <a:prstGeom prst="line">
              <a:avLst/>
            </a:prstGeom>
            <a:ln w="5715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C8CE642F-4011-4B9A-9DEB-498D6089CE97}"/>
                </a:ext>
              </a:extLst>
            </p:cNvPr>
            <p:cNvCxnSpPr/>
            <p:nvPr/>
          </p:nvCxnSpPr>
          <p:spPr>
            <a:xfrm flipV="1">
              <a:off x="5365229" y="1604355"/>
              <a:ext cx="1822807" cy="9525"/>
            </a:xfrm>
            <a:prstGeom prst="line">
              <a:avLst/>
            </a:prstGeom>
            <a:ln w="38100">
              <a:solidFill>
                <a:srgbClr val="005072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34">
            <a:extLst>
              <a:ext uri="{FF2B5EF4-FFF2-40B4-BE49-F238E27FC236}">
                <a16:creationId xmlns:a16="http://schemas.microsoft.com/office/drawing/2014/main" id="{702F8DCC-F47B-496E-83A8-8207AA44FFE8}"/>
              </a:ext>
            </a:extLst>
          </p:cNvPr>
          <p:cNvSpPr txBox="1"/>
          <p:nvPr/>
        </p:nvSpPr>
        <p:spPr>
          <a:xfrm>
            <a:off x="8949007" y="1680200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</a:rPr>
              <a:t>数据传送</a:t>
            </a:r>
          </a:p>
        </p:txBody>
      </p:sp>
    </p:spTree>
    <p:extLst>
      <p:ext uri="{BB962C8B-B14F-4D97-AF65-F5344CB8AC3E}">
        <p14:creationId xmlns:p14="http://schemas.microsoft.com/office/powerpoint/2010/main" val="269268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97364" y="509321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基本概念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123048" y="509321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共享与保护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48731" y="50932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系统实现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374415" y="50932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磁盘结构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00099" y="509321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磁盘调度算法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228609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文件管理</a:t>
            </a: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4538820" y="1298043"/>
            <a:ext cx="31147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54975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磁盘结构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磁盘调度算法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646878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平均存取时间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A8B7F61-8255-4E4B-859A-BE5C52C1B076}"/>
                  </a:ext>
                </a:extLst>
              </p:cNvPr>
              <p:cNvSpPr txBox="1"/>
              <p:nvPr/>
            </p:nvSpPr>
            <p:spPr>
              <a:xfrm>
                <a:off x="1133855" y="1676400"/>
                <a:ext cx="10143773" cy="4953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/>
                  <a:t>寻道时间</a:t>
                </a:r>
                <a:r>
                  <a:rPr lang="en-US" altLang="zh-CN" sz="2400" b="1" dirty="0"/>
                  <a:t>Ts</a:t>
                </a:r>
                <a:r>
                  <a:rPr lang="zh-CN" altLang="en-US" sz="2400" b="1" dirty="0"/>
                  <a:t>与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磁盘调度算法</a:t>
                </a:r>
                <a:r>
                  <a:rPr lang="zh-CN" altLang="en-US" sz="2400" b="1" dirty="0"/>
                  <a:t>相关</a:t>
                </a:r>
                <a:endParaRPr lang="en-US" altLang="zh-CN" sz="2400" b="1" dirty="0"/>
              </a:p>
              <a:p>
                <a:pPr marL="342900" indent="-34290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/>
                  <a:t>延迟时间和传输时间都与磁盘转速相关，为线性关系</a:t>
                </a:r>
                <a:endParaRPr lang="en-US" altLang="zh-CN" sz="2400" b="1" dirty="0"/>
              </a:p>
              <a:p>
                <a:pPr marL="342900" indent="-34290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solidFill>
                      <a:srgbClr val="FF0000"/>
                    </a:solidFill>
                  </a:rPr>
                  <a:t>磁盘转速是磁盘性能的一个非常重要的指标</a:t>
                </a:r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:pPr marL="342900" indent="-342900" algn="l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/>
                  <a:t>平均存取时间可以表示为：</a:t>
                </a:r>
                <a:endParaRPr lang="en-US" altLang="zh-CN" sz="2400" b="1" dirty="0"/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m:rPr>
                              <m:sty m:val="p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rN</m:t>
                          </m:r>
                        </m:den>
                      </m:f>
                    </m:oMath>
                  </m:oMathPara>
                </a14:m>
                <a:endParaRPr lang="en-US" altLang="zh-CN" sz="2400" b="1" dirty="0"/>
              </a:p>
              <a:p>
                <a:pPr marL="800089" lvl="1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/>
                  <a:t>实际磁盘</a:t>
                </a:r>
                <a:r>
                  <a:rPr lang="en-US" altLang="zh-CN" sz="2400" b="1" dirty="0"/>
                  <a:t>I/O</a:t>
                </a:r>
                <a:r>
                  <a:rPr lang="zh-CN" altLang="en-US" sz="2400" b="1" dirty="0"/>
                  <a:t>中，存取时间与磁盘调度算法密切相关</a:t>
                </a:r>
                <a:endParaRPr lang="en-US" altLang="zh-CN" sz="2400" b="1" dirty="0"/>
              </a:p>
              <a:p>
                <a:pPr marL="1257277" lvl="2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/>
                  <a:t>寻道时间是磁盘访问最耗时的部分</a:t>
                </a:r>
                <a:endParaRPr lang="en-US" altLang="zh-CN" sz="2400" b="1" dirty="0"/>
              </a:p>
              <a:p>
                <a:pPr marL="1257277" lvl="2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/>
                  <a:t>同时会有多个在同一磁盘上的</a:t>
                </a:r>
                <a:r>
                  <a:rPr lang="en-US" altLang="zh-CN" sz="2400" b="1" dirty="0"/>
                  <a:t>I/O</a:t>
                </a:r>
                <a:r>
                  <a:rPr lang="zh-CN" altLang="en-US" sz="2400" b="1" dirty="0"/>
                  <a:t>请求</a:t>
                </a:r>
                <a:endParaRPr lang="en-US" altLang="zh-CN" sz="24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A8B7F61-8255-4E4B-859A-BE5C52C1B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855" y="1676400"/>
                <a:ext cx="10143773" cy="4953664"/>
              </a:xfrm>
              <a:prstGeom prst="rect">
                <a:avLst/>
              </a:prstGeom>
              <a:blipFill>
                <a:blip r:embed="rId2"/>
                <a:stretch>
                  <a:fillRect l="-781" b="-18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23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磁盘结构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磁盘调度算法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985386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先来先服务（</a:t>
            </a:r>
            <a:r>
              <a:rPr lang="en-US" altLang="zh-CN" dirty="0"/>
              <a:t>FCFS</a:t>
            </a:r>
            <a:r>
              <a:rPr lang="zh-CN" altLang="en-US" dirty="0"/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8B7F61-8255-4E4B-859A-BE5C52C1B076}"/>
              </a:ext>
            </a:extLst>
          </p:cNvPr>
          <p:cNvSpPr txBox="1"/>
          <p:nvPr/>
        </p:nvSpPr>
        <p:spPr>
          <a:xfrm>
            <a:off x="1133855" y="1676400"/>
            <a:ext cx="10143773" cy="168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按顺序处理请求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公平对待所有进程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很多情况下，接近随机调度的性能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139456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磁盘结构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磁盘调度算法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985386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先来先服务（</a:t>
            </a:r>
            <a:r>
              <a:rPr lang="en-US" altLang="zh-CN" dirty="0"/>
              <a:t>FCFS</a:t>
            </a:r>
            <a:r>
              <a:rPr lang="zh-CN" altLang="en-US" dirty="0"/>
              <a:t>）</a:t>
            </a:r>
          </a:p>
        </p:txBody>
      </p:sp>
      <p:sp>
        <p:nvSpPr>
          <p:cNvPr id="57" name="Text Box 3">
            <a:extLst>
              <a:ext uri="{FF2B5EF4-FFF2-40B4-BE49-F238E27FC236}">
                <a16:creationId xmlns:a16="http://schemas.microsoft.com/office/drawing/2014/main" id="{B2A0030D-41CC-45EF-ADB1-C819F1C4B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6078" y="6232597"/>
            <a:ext cx="19816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合计磁头移动距离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=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A6BB1B4-F933-4F94-B49D-79B48533725E}"/>
              </a:ext>
            </a:extLst>
          </p:cNvPr>
          <p:cNvGrpSpPr/>
          <p:nvPr/>
        </p:nvGrpSpPr>
        <p:grpSpPr>
          <a:xfrm>
            <a:off x="2618727" y="1706691"/>
            <a:ext cx="6609253" cy="349888"/>
            <a:chOff x="1237860" y="843558"/>
            <a:chExt cx="6609253" cy="349888"/>
          </a:xfrm>
        </p:grpSpPr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40454317-E2D4-4B19-880D-28F0FA0821A4}"/>
                </a:ext>
              </a:extLst>
            </p:cNvPr>
            <p:cNvSpPr txBox="1"/>
            <p:nvPr/>
          </p:nvSpPr>
          <p:spPr>
            <a:xfrm>
              <a:off x="1237860" y="854892"/>
              <a:ext cx="43213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05072"/>
                  </a:solidFill>
                  <a:latin typeface="+mn-ea"/>
                </a:rPr>
                <a:t>磁盘访问序列 </a:t>
              </a:r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= 98,183,37,122,14,124,65,67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60" name="TextBox 9">
              <a:extLst>
                <a:ext uri="{FF2B5EF4-FFF2-40B4-BE49-F238E27FC236}">
                  <a16:creationId xmlns:a16="http://schemas.microsoft.com/office/drawing/2014/main" id="{BC30A9DE-31CA-40CF-A7F8-D1F1A4C4074C}"/>
                </a:ext>
              </a:extLst>
            </p:cNvPr>
            <p:cNvSpPr txBox="1"/>
            <p:nvPr/>
          </p:nvSpPr>
          <p:spPr>
            <a:xfrm>
              <a:off x="5918380" y="843558"/>
              <a:ext cx="19287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05072"/>
                  </a:solidFill>
                  <a:latin typeface="+mn-ea"/>
                </a:rPr>
                <a:t>初始磁头位置：</a:t>
              </a:r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53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347E897E-1A39-44A0-AC9B-B97DF3E38DD6}"/>
              </a:ext>
            </a:extLst>
          </p:cNvPr>
          <p:cNvGrpSpPr/>
          <p:nvPr/>
        </p:nvGrpSpPr>
        <p:grpSpPr>
          <a:xfrm>
            <a:off x="2434000" y="2190959"/>
            <a:ext cx="6967188" cy="556760"/>
            <a:chOff x="1053133" y="1138391"/>
            <a:chExt cx="6967188" cy="556760"/>
          </a:xfrm>
        </p:grpSpPr>
        <p:sp>
          <p:nvSpPr>
            <p:cNvPr id="62" name="TextBox 10">
              <a:extLst>
                <a:ext uri="{FF2B5EF4-FFF2-40B4-BE49-F238E27FC236}">
                  <a16:creationId xmlns:a16="http://schemas.microsoft.com/office/drawing/2014/main" id="{8932E715-7151-4F3D-9C84-7101630EA19E}"/>
                </a:ext>
              </a:extLst>
            </p:cNvPr>
            <p:cNvSpPr txBox="1"/>
            <p:nvPr/>
          </p:nvSpPr>
          <p:spPr>
            <a:xfrm>
              <a:off x="1053133" y="1138391"/>
              <a:ext cx="311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0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63" name="TextBox 11">
              <a:extLst>
                <a:ext uri="{FF2B5EF4-FFF2-40B4-BE49-F238E27FC236}">
                  <a16:creationId xmlns:a16="http://schemas.microsoft.com/office/drawing/2014/main" id="{DFF223FE-CE7A-4E14-9B4A-EB4DBCFD7FE9}"/>
                </a:ext>
              </a:extLst>
            </p:cNvPr>
            <p:cNvSpPr txBox="1"/>
            <p:nvPr/>
          </p:nvSpPr>
          <p:spPr>
            <a:xfrm>
              <a:off x="1433364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14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64" name="TextBox 14">
              <a:extLst>
                <a:ext uri="{FF2B5EF4-FFF2-40B4-BE49-F238E27FC236}">
                  <a16:creationId xmlns:a16="http://schemas.microsoft.com/office/drawing/2014/main" id="{824BF49C-9FF6-445A-A651-944F39E5CECB}"/>
                </a:ext>
              </a:extLst>
            </p:cNvPr>
            <p:cNvSpPr txBox="1"/>
            <p:nvPr/>
          </p:nvSpPr>
          <p:spPr>
            <a:xfrm>
              <a:off x="2233836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37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65" name="TextBox 15">
              <a:extLst>
                <a:ext uri="{FF2B5EF4-FFF2-40B4-BE49-F238E27FC236}">
                  <a16:creationId xmlns:a16="http://schemas.microsoft.com/office/drawing/2014/main" id="{28BD2BAD-4499-4DC7-9A76-612DAA863E89}"/>
                </a:ext>
              </a:extLst>
            </p:cNvPr>
            <p:cNvSpPr txBox="1"/>
            <p:nvPr/>
          </p:nvSpPr>
          <p:spPr>
            <a:xfrm>
              <a:off x="2751609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53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66" name="TextBox 16">
              <a:extLst>
                <a:ext uri="{FF2B5EF4-FFF2-40B4-BE49-F238E27FC236}">
                  <a16:creationId xmlns:a16="http://schemas.microsoft.com/office/drawing/2014/main" id="{D474EBA0-1DEB-487B-907A-B9D78CA83999}"/>
                </a:ext>
              </a:extLst>
            </p:cNvPr>
            <p:cNvSpPr txBox="1"/>
            <p:nvPr/>
          </p:nvSpPr>
          <p:spPr>
            <a:xfrm>
              <a:off x="3065165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65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67" name="TextBox 17">
              <a:extLst>
                <a:ext uri="{FF2B5EF4-FFF2-40B4-BE49-F238E27FC236}">
                  <a16:creationId xmlns:a16="http://schemas.microsoft.com/office/drawing/2014/main" id="{840EA20D-80EF-4D1A-85D9-430184DA318F}"/>
                </a:ext>
              </a:extLst>
            </p:cNvPr>
            <p:cNvSpPr txBox="1"/>
            <p:nvPr/>
          </p:nvSpPr>
          <p:spPr>
            <a:xfrm>
              <a:off x="3376439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67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68" name="TextBox 18">
              <a:extLst>
                <a:ext uri="{FF2B5EF4-FFF2-40B4-BE49-F238E27FC236}">
                  <a16:creationId xmlns:a16="http://schemas.microsoft.com/office/drawing/2014/main" id="{9B4F6C2A-67DA-41BC-A3FC-ECD049CB8576}"/>
                </a:ext>
              </a:extLst>
            </p:cNvPr>
            <p:cNvSpPr txBox="1"/>
            <p:nvPr/>
          </p:nvSpPr>
          <p:spPr>
            <a:xfrm>
              <a:off x="4221485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98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69" name="TextBox 19">
              <a:extLst>
                <a:ext uri="{FF2B5EF4-FFF2-40B4-BE49-F238E27FC236}">
                  <a16:creationId xmlns:a16="http://schemas.microsoft.com/office/drawing/2014/main" id="{E7EAE949-73CB-4D10-ADF8-E529C9119C56}"/>
                </a:ext>
              </a:extLst>
            </p:cNvPr>
            <p:cNvSpPr txBox="1"/>
            <p:nvPr/>
          </p:nvSpPr>
          <p:spPr>
            <a:xfrm>
              <a:off x="4768974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122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70" name="TextBox 21">
              <a:extLst>
                <a:ext uri="{FF2B5EF4-FFF2-40B4-BE49-F238E27FC236}">
                  <a16:creationId xmlns:a16="http://schemas.microsoft.com/office/drawing/2014/main" id="{F684AA2B-BFA4-47AC-9C41-392EB8B6DED8}"/>
                </a:ext>
              </a:extLst>
            </p:cNvPr>
            <p:cNvSpPr txBox="1"/>
            <p:nvPr/>
          </p:nvSpPr>
          <p:spPr>
            <a:xfrm>
              <a:off x="5234930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124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71" name="TextBox 22">
              <a:extLst>
                <a:ext uri="{FF2B5EF4-FFF2-40B4-BE49-F238E27FC236}">
                  <a16:creationId xmlns:a16="http://schemas.microsoft.com/office/drawing/2014/main" id="{F604D7D2-6209-4D5A-81EE-AACEFF0E639F}"/>
                </a:ext>
              </a:extLst>
            </p:cNvPr>
            <p:cNvSpPr txBox="1"/>
            <p:nvPr/>
          </p:nvSpPr>
          <p:spPr>
            <a:xfrm>
              <a:off x="6982527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183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72" name="TextBox 23">
              <a:extLst>
                <a:ext uri="{FF2B5EF4-FFF2-40B4-BE49-F238E27FC236}">
                  <a16:creationId xmlns:a16="http://schemas.microsoft.com/office/drawing/2014/main" id="{D97DB8FE-38D4-4841-AB6B-B4F159B6A6B8}"/>
                </a:ext>
              </a:extLst>
            </p:cNvPr>
            <p:cNvSpPr txBox="1"/>
            <p:nvPr/>
          </p:nvSpPr>
          <p:spPr>
            <a:xfrm>
              <a:off x="7455743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199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9A3BDE32-13EE-46DD-8758-BA0ABF722C7E}"/>
                </a:ext>
              </a:extLst>
            </p:cNvPr>
            <p:cNvCxnSpPr/>
            <p:nvPr/>
          </p:nvCxnSpPr>
          <p:spPr>
            <a:xfrm>
              <a:off x="7741493" y="140715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B909FD82-5ABC-47DC-8CF2-C2EEA038F596}"/>
                </a:ext>
              </a:extLst>
            </p:cNvPr>
            <p:cNvCxnSpPr/>
            <p:nvPr/>
          </p:nvCxnSpPr>
          <p:spPr>
            <a:xfrm>
              <a:off x="1217340" y="140715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6B8FCA68-E77C-45C0-8892-3EED2E4EF0E1}"/>
                </a:ext>
              </a:extLst>
            </p:cNvPr>
            <p:cNvCxnSpPr/>
            <p:nvPr/>
          </p:nvCxnSpPr>
          <p:spPr>
            <a:xfrm>
              <a:off x="7300689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F704E0DA-5EB1-43E0-B67B-A67C57F0F4A1}"/>
                </a:ext>
              </a:extLst>
            </p:cNvPr>
            <p:cNvCxnSpPr/>
            <p:nvPr/>
          </p:nvCxnSpPr>
          <p:spPr>
            <a:xfrm>
              <a:off x="5321796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51474A79-8ED3-440F-B842-851DCB211193}"/>
                </a:ext>
              </a:extLst>
            </p:cNvPr>
            <p:cNvCxnSpPr/>
            <p:nvPr/>
          </p:nvCxnSpPr>
          <p:spPr>
            <a:xfrm>
              <a:off x="5262364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43FFBB2D-0164-4EBA-A701-95EB90E97F07}"/>
                </a:ext>
              </a:extLst>
            </p:cNvPr>
            <p:cNvCxnSpPr/>
            <p:nvPr/>
          </p:nvCxnSpPr>
          <p:spPr>
            <a:xfrm>
              <a:off x="4453508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60B3366A-D2E6-416D-B59D-425A39E2A21D}"/>
                </a:ext>
              </a:extLst>
            </p:cNvPr>
            <p:cNvCxnSpPr/>
            <p:nvPr/>
          </p:nvCxnSpPr>
          <p:spPr>
            <a:xfrm>
              <a:off x="3426346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EA6F4AF-7E6E-4E68-A978-B73FA8AC2170}"/>
                </a:ext>
              </a:extLst>
            </p:cNvPr>
            <p:cNvCxnSpPr/>
            <p:nvPr/>
          </p:nvCxnSpPr>
          <p:spPr>
            <a:xfrm>
              <a:off x="3366914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0BDADA8D-02E5-4598-9D34-8B6DA8345F86}"/>
                </a:ext>
              </a:extLst>
            </p:cNvPr>
            <p:cNvCxnSpPr/>
            <p:nvPr/>
          </p:nvCxnSpPr>
          <p:spPr>
            <a:xfrm>
              <a:off x="2462808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5CDEC300-92A7-4341-80C1-489883199015}"/>
                </a:ext>
              </a:extLst>
            </p:cNvPr>
            <p:cNvCxnSpPr/>
            <p:nvPr/>
          </p:nvCxnSpPr>
          <p:spPr>
            <a:xfrm>
              <a:off x="3069357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DBF560AA-76B4-4E85-88E5-20AFA72F66B2}"/>
                </a:ext>
              </a:extLst>
            </p:cNvPr>
            <p:cNvCxnSpPr/>
            <p:nvPr/>
          </p:nvCxnSpPr>
          <p:spPr>
            <a:xfrm>
              <a:off x="1658913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372A675B-143F-4490-A5ED-ADA831E501C9}"/>
                </a:ext>
              </a:extLst>
            </p:cNvPr>
            <p:cNvCxnSpPr/>
            <p:nvPr/>
          </p:nvCxnSpPr>
          <p:spPr>
            <a:xfrm rot="5400000">
              <a:off x="4480172" y="-1711025"/>
              <a:ext cx="0" cy="6516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F914FF52-C3EA-45FE-87DF-734E80CBBA9C}"/>
              </a:ext>
            </a:extLst>
          </p:cNvPr>
          <p:cNvCxnSpPr/>
          <p:nvPr/>
        </p:nvCxnSpPr>
        <p:spPr>
          <a:xfrm rot="60000">
            <a:off x="4431174" y="2767938"/>
            <a:ext cx="1368000" cy="360040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09832930-181F-4611-9C2B-58B8B20A3228}"/>
              </a:ext>
            </a:extLst>
          </p:cNvPr>
          <p:cNvCxnSpPr/>
          <p:nvPr/>
        </p:nvCxnSpPr>
        <p:spPr>
          <a:xfrm>
            <a:off x="5839518" y="3152923"/>
            <a:ext cx="2777645" cy="306520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0232CBF0-3D91-43CC-AE81-26AF79FF4202}"/>
              </a:ext>
            </a:extLst>
          </p:cNvPr>
          <p:cNvCxnSpPr/>
          <p:nvPr/>
        </p:nvCxnSpPr>
        <p:spPr>
          <a:xfrm flipH="1">
            <a:off x="3864635" y="3477931"/>
            <a:ext cx="4793870" cy="341552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4703FCF6-0421-4AF5-8551-71135FE43604}"/>
              </a:ext>
            </a:extLst>
          </p:cNvPr>
          <p:cNvCxnSpPr/>
          <p:nvPr/>
        </p:nvCxnSpPr>
        <p:spPr>
          <a:xfrm>
            <a:off x="3845019" y="3842472"/>
            <a:ext cx="2736000" cy="318001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B3E20AB3-D0D7-49C6-B1B5-3A75519FEA5E}"/>
              </a:ext>
            </a:extLst>
          </p:cNvPr>
          <p:cNvCxnSpPr/>
          <p:nvPr/>
        </p:nvCxnSpPr>
        <p:spPr>
          <a:xfrm flipH="1">
            <a:off x="3024922" y="4179523"/>
            <a:ext cx="3600000" cy="350515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8F7C53F4-43FB-43BB-9E62-F6E12DDD2E94}"/>
              </a:ext>
            </a:extLst>
          </p:cNvPr>
          <p:cNvCxnSpPr/>
          <p:nvPr/>
        </p:nvCxnSpPr>
        <p:spPr>
          <a:xfrm>
            <a:off x="3003280" y="4551600"/>
            <a:ext cx="3669667" cy="275995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58053759-338E-4C18-843F-E9137E9871CE}"/>
              </a:ext>
            </a:extLst>
          </p:cNvPr>
          <p:cNvCxnSpPr/>
          <p:nvPr/>
        </p:nvCxnSpPr>
        <p:spPr>
          <a:xfrm flipH="1">
            <a:off x="4791214" y="4871028"/>
            <a:ext cx="1903800" cy="316607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42C5AD0D-637B-42F8-94C0-52D5E7D356CE}"/>
              </a:ext>
            </a:extLst>
          </p:cNvPr>
          <p:cNvGrpSpPr/>
          <p:nvPr/>
        </p:nvGrpSpPr>
        <p:grpSpPr>
          <a:xfrm>
            <a:off x="4740347" y="5212019"/>
            <a:ext cx="130292" cy="424606"/>
            <a:chOff x="3359480" y="4159451"/>
            <a:chExt cx="130292" cy="424606"/>
          </a:xfrm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C7F82883-18B5-4C09-80AD-A3F82A51B20A}"/>
                </a:ext>
              </a:extLst>
            </p:cNvPr>
            <p:cNvCxnSpPr/>
            <p:nvPr/>
          </p:nvCxnSpPr>
          <p:spPr>
            <a:xfrm>
              <a:off x="3359480" y="4159451"/>
              <a:ext cx="60392" cy="335656"/>
            </a:xfrm>
            <a:prstGeom prst="line">
              <a:avLst/>
            </a:prstGeom>
            <a:ln w="28575">
              <a:solidFill>
                <a:srgbClr val="005072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B68FEABA-86E3-45AE-A317-6C5729A98D60}"/>
                </a:ext>
              </a:extLst>
            </p:cNvPr>
            <p:cNvSpPr/>
            <p:nvPr/>
          </p:nvSpPr>
          <p:spPr>
            <a:xfrm>
              <a:off x="3381772" y="4476057"/>
              <a:ext cx="108000" cy="108000"/>
            </a:xfrm>
            <a:prstGeom prst="ellipse">
              <a:avLst/>
            </a:prstGeom>
            <a:solidFill>
              <a:srgbClr val="005072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" name="Text Box 3">
            <a:extLst>
              <a:ext uri="{FF2B5EF4-FFF2-40B4-BE49-F238E27FC236}">
                <a16:creationId xmlns:a16="http://schemas.microsoft.com/office/drawing/2014/main" id="{41C3C481-4746-4506-A030-25E92D37C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4011" y="6245382"/>
            <a:ext cx="4379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45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Text Box 3">
            <a:extLst>
              <a:ext uri="{FF2B5EF4-FFF2-40B4-BE49-F238E27FC236}">
                <a16:creationId xmlns:a16="http://schemas.microsoft.com/office/drawing/2014/main" id="{FC48AD74-D1EF-4CA9-A021-CC9C6DBBB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2137" y="6243305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+85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Text Box 3">
            <a:extLst>
              <a:ext uri="{FF2B5EF4-FFF2-40B4-BE49-F238E27FC236}">
                <a16:creationId xmlns:a16="http://schemas.microsoft.com/office/drawing/2014/main" id="{08240E81-836A-4765-9737-AB0B3490B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4918" y="6242947"/>
            <a:ext cx="720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+146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Text Box 3">
            <a:extLst>
              <a:ext uri="{FF2B5EF4-FFF2-40B4-BE49-F238E27FC236}">
                <a16:creationId xmlns:a16="http://schemas.microsoft.com/office/drawing/2014/main" id="{01F7ADE2-AD71-4921-8840-831400CD7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1217" y="6240848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+85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Text Box 3">
            <a:extLst>
              <a:ext uri="{FF2B5EF4-FFF2-40B4-BE49-F238E27FC236}">
                <a16:creationId xmlns:a16="http://schemas.microsoft.com/office/drawing/2014/main" id="{37969DE2-3B55-45C8-A627-639EEADDE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538" y="6239180"/>
            <a:ext cx="720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+108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Text Box 3">
            <a:extLst>
              <a:ext uri="{FF2B5EF4-FFF2-40B4-BE49-F238E27FC236}">
                <a16:creationId xmlns:a16="http://schemas.microsoft.com/office/drawing/2014/main" id="{10C118D8-5322-402E-B5CE-FACF47F6E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3539" y="6232952"/>
            <a:ext cx="720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+110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Text Box 3">
            <a:extLst>
              <a:ext uri="{FF2B5EF4-FFF2-40B4-BE49-F238E27FC236}">
                <a16:creationId xmlns:a16="http://schemas.microsoft.com/office/drawing/2014/main" id="{3516A2BC-1D67-4918-8535-BD77214BB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9871" y="6228977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+59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Text Box 3">
            <a:extLst>
              <a:ext uri="{FF2B5EF4-FFF2-40B4-BE49-F238E27FC236}">
                <a16:creationId xmlns:a16="http://schemas.microsoft.com/office/drawing/2014/main" id="{252FF871-C822-47CD-8F26-BF7A0624A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751" y="6228880"/>
            <a:ext cx="4667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+2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Text Box 3">
            <a:extLst>
              <a:ext uri="{FF2B5EF4-FFF2-40B4-BE49-F238E27FC236}">
                <a16:creationId xmlns:a16="http://schemas.microsoft.com/office/drawing/2014/main" id="{0287340D-2FC5-4325-B02D-E8E91FCCD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9688" y="6226772"/>
            <a:ext cx="720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=640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38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磁盘结构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磁盘调度算法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5085046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最短寻找时间优先（</a:t>
            </a:r>
            <a:r>
              <a:rPr lang="en-US" altLang="zh-CN" dirty="0"/>
              <a:t>SSTF</a:t>
            </a:r>
            <a:r>
              <a:rPr lang="zh-CN" altLang="en-US" dirty="0"/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8B7F61-8255-4E4B-859A-BE5C52C1B076}"/>
              </a:ext>
            </a:extLst>
          </p:cNvPr>
          <p:cNvSpPr txBox="1"/>
          <p:nvPr/>
        </p:nvSpPr>
        <p:spPr>
          <a:xfrm>
            <a:off x="1133855" y="1467812"/>
            <a:ext cx="10143773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选择从磁头臂当前位置需要移动最少的</a:t>
            </a:r>
            <a:r>
              <a:rPr lang="en-US" altLang="zh-CN" sz="2400" b="1" dirty="0"/>
              <a:t>I/O</a:t>
            </a:r>
            <a:r>
              <a:rPr lang="zh-CN" altLang="en-US" sz="2400" b="1" dirty="0"/>
              <a:t>请求</a:t>
            </a:r>
            <a:endParaRPr lang="en-US" altLang="zh-CN" sz="2400" b="1" dirty="0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BA014AE-73BD-4428-99AC-D4086AE7F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913" y="6150552"/>
            <a:ext cx="19816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合计磁头移动距离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=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75046F4-CD53-419B-B9DC-0ABC0B95ABBF}"/>
              </a:ext>
            </a:extLst>
          </p:cNvPr>
          <p:cNvGrpSpPr/>
          <p:nvPr/>
        </p:nvGrpSpPr>
        <p:grpSpPr>
          <a:xfrm>
            <a:off x="2809706" y="2179206"/>
            <a:ext cx="6609253" cy="349888"/>
            <a:chOff x="1237860" y="843558"/>
            <a:chExt cx="6609253" cy="349888"/>
          </a:xfrm>
        </p:grpSpPr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3AFC7FBF-A058-4120-88D2-FAC567E1968C}"/>
                </a:ext>
              </a:extLst>
            </p:cNvPr>
            <p:cNvSpPr txBox="1"/>
            <p:nvPr/>
          </p:nvSpPr>
          <p:spPr>
            <a:xfrm>
              <a:off x="1237860" y="854892"/>
              <a:ext cx="43213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05072"/>
                  </a:solidFill>
                  <a:latin typeface="+mn-ea"/>
                </a:rPr>
                <a:t>磁盘访问序列 </a:t>
              </a:r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= 98,183,37,122,14,124,65,67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86F761B5-9062-46BE-B8D1-2CE585F90904}"/>
                </a:ext>
              </a:extLst>
            </p:cNvPr>
            <p:cNvSpPr txBox="1"/>
            <p:nvPr/>
          </p:nvSpPr>
          <p:spPr>
            <a:xfrm>
              <a:off x="5918380" y="843558"/>
              <a:ext cx="19287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05072"/>
                  </a:solidFill>
                  <a:latin typeface="+mn-ea"/>
                </a:rPr>
                <a:t>初始磁头位置：</a:t>
              </a:r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53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DB72E90-A42F-405A-BF34-79F30A8BD565}"/>
              </a:ext>
            </a:extLst>
          </p:cNvPr>
          <p:cNvGrpSpPr/>
          <p:nvPr/>
        </p:nvGrpSpPr>
        <p:grpSpPr>
          <a:xfrm>
            <a:off x="2624979" y="2665587"/>
            <a:ext cx="6967188" cy="556760"/>
            <a:chOff x="1053133" y="1138391"/>
            <a:chExt cx="6967188" cy="556760"/>
          </a:xfrm>
        </p:grpSpPr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1A7B3D29-97ED-4E74-8F85-B9077EF93F3F}"/>
                </a:ext>
              </a:extLst>
            </p:cNvPr>
            <p:cNvSpPr txBox="1"/>
            <p:nvPr/>
          </p:nvSpPr>
          <p:spPr>
            <a:xfrm>
              <a:off x="1053133" y="1138391"/>
              <a:ext cx="311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0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37C69FAD-AC5B-4F8F-835F-652DBD3F8747}"/>
                </a:ext>
              </a:extLst>
            </p:cNvPr>
            <p:cNvSpPr txBox="1"/>
            <p:nvPr/>
          </p:nvSpPr>
          <p:spPr>
            <a:xfrm>
              <a:off x="1433364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14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17" name="TextBox 14">
              <a:extLst>
                <a:ext uri="{FF2B5EF4-FFF2-40B4-BE49-F238E27FC236}">
                  <a16:creationId xmlns:a16="http://schemas.microsoft.com/office/drawing/2014/main" id="{3CEE7CA1-C5D1-410E-B69C-79BAEB439190}"/>
                </a:ext>
              </a:extLst>
            </p:cNvPr>
            <p:cNvSpPr txBox="1"/>
            <p:nvPr/>
          </p:nvSpPr>
          <p:spPr>
            <a:xfrm>
              <a:off x="2233836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37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AF73670B-B52A-49F3-9512-EB6FFD535890}"/>
                </a:ext>
              </a:extLst>
            </p:cNvPr>
            <p:cNvSpPr txBox="1"/>
            <p:nvPr/>
          </p:nvSpPr>
          <p:spPr>
            <a:xfrm>
              <a:off x="2751609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53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56D2738E-BFF6-4072-AFCD-653D0F04780B}"/>
                </a:ext>
              </a:extLst>
            </p:cNvPr>
            <p:cNvSpPr txBox="1"/>
            <p:nvPr/>
          </p:nvSpPr>
          <p:spPr>
            <a:xfrm>
              <a:off x="3065165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65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E1E8A271-EDF2-4A24-973F-9450E1620394}"/>
                </a:ext>
              </a:extLst>
            </p:cNvPr>
            <p:cNvSpPr txBox="1"/>
            <p:nvPr/>
          </p:nvSpPr>
          <p:spPr>
            <a:xfrm>
              <a:off x="3376439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67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EE276085-D892-445F-944E-6DE85BCB05CF}"/>
                </a:ext>
              </a:extLst>
            </p:cNvPr>
            <p:cNvSpPr txBox="1"/>
            <p:nvPr/>
          </p:nvSpPr>
          <p:spPr>
            <a:xfrm>
              <a:off x="4221485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98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A576D77E-5798-4D79-90D0-9670854BC85B}"/>
                </a:ext>
              </a:extLst>
            </p:cNvPr>
            <p:cNvSpPr txBox="1"/>
            <p:nvPr/>
          </p:nvSpPr>
          <p:spPr>
            <a:xfrm>
              <a:off x="4768974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122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23" name="TextBox 21">
              <a:extLst>
                <a:ext uri="{FF2B5EF4-FFF2-40B4-BE49-F238E27FC236}">
                  <a16:creationId xmlns:a16="http://schemas.microsoft.com/office/drawing/2014/main" id="{EC4E29BD-2E1D-46A5-A0CA-5D1CFF14BA61}"/>
                </a:ext>
              </a:extLst>
            </p:cNvPr>
            <p:cNvSpPr txBox="1"/>
            <p:nvPr/>
          </p:nvSpPr>
          <p:spPr>
            <a:xfrm>
              <a:off x="5234930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124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24" name="TextBox 22">
              <a:extLst>
                <a:ext uri="{FF2B5EF4-FFF2-40B4-BE49-F238E27FC236}">
                  <a16:creationId xmlns:a16="http://schemas.microsoft.com/office/drawing/2014/main" id="{9C72686D-591F-4854-8BFD-D29D3B95EA99}"/>
                </a:ext>
              </a:extLst>
            </p:cNvPr>
            <p:cNvSpPr txBox="1"/>
            <p:nvPr/>
          </p:nvSpPr>
          <p:spPr>
            <a:xfrm>
              <a:off x="6982527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183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25" name="TextBox 23">
              <a:extLst>
                <a:ext uri="{FF2B5EF4-FFF2-40B4-BE49-F238E27FC236}">
                  <a16:creationId xmlns:a16="http://schemas.microsoft.com/office/drawing/2014/main" id="{AA1C7FB0-EA3B-429F-86F9-2E93CA5A9019}"/>
                </a:ext>
              </a:extLst>
            </p:cNvPr>
            <p:cNvSpPr txBox="1"/>
            <p:nvPr/>
          </p:nvSpPr>
          <p:spPr>
            <a:xfrm>
              <a:off x="7455743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199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E3D7014-2D15-4FFE-A26C-A946572074EF}"/>
                </a:ext>
              </a:extLst>
            </p:cNvPr>
            <p:cNvCxnSpPr/>
            <p:nvPr/>
          </p:nvCxnSpPr>
          <p:spPr>
            <a:xfrm>
              <a:off x="7741493" y="140715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EFAC7B42-295E-4312-85B1-15808FF35815}"/>
                </a:ext>
              </a:extLst>
            </p:cNvPr>
            <p:cNvCxnSpPr/>
            <p:nvPr/>
          </p:nvCxnSpPr>
          <p:spPr>
            <a:xfrm>
              <a:off x="1217340" y="140715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4438C2D0-8E77-4948-8687-14BA9110663A}"/>
                </a:ext>
              </a:extLst>
            </p:cNvPr>
            <p:cNvCxnSpPr/>
            <p:nvPr/>
          </p:nvCxnSpPr>
          <p:spPr>
            <a:xfrm>
              <a:off x="7300689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9E2A091-5AE9-4590-AC09-959726C771E4}"/>
                </a:ext>
              </a:extLst>
            </p:cNvPr>
            <p:cNvCxnSpPr/>
            <p:nvPr/>
          </p:nvCxnSpPr>
          <p:spPr>
            <a:xfrm>
              <a:off x="5321796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ED5A347-D65E-4893-A68A-4BDBF6C76E67}"/>
                </a:ext>
              </a:extLst>
            </p:cNvPr>
            <p:cNvCxnSpPr/>
            <p:nvPr/>
          </p:nvCxnSpPr>
          <p:spPr>
            <a:xfrm>
              <a:off x="5262364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845CD9AC-791D-455F-9342-D0E626530CF4}"/>
                </a:ext>
              </a:extLst>
            </p:cNvPr>
            <p:cNvCxnSpPr/>
            <p:nvPr/>
          </p:nvCxnSpPr>
          <p:spPr>
            <a:xfrm>
              <a:off x="4453508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8198B7AD-DBAF-4698-8CBF-69632F76C5F2}"/>
                </a:ext>
              </a:extLst>
            </p:cNvPr>
            <p:cNvCxnSpPr/>
            <p:nvPr/>
          </p:nvCxnSpPr>
          <p:spPr>
            <a:xfrm>
              <a:off x="3426346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49FCEFC-3A3B-47A7-9DDF-78CBD83E1C48}"/>
                </a:ext>
              </a:extLst>
            </p:cNvPr>
            <p:cNvCxnSpPr/>
            <p:nvPr/>
          </p:nvCxnSpPr>
          <p:spPr>
            <a:xfrm>
              <a:off x="3366914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5D745680-BA23-4966-9284-C6C3381E962D}"/>
                </a:ext>
              </a:extLst>
            </p:cNvPr>
            <p:cNvCxnSpPr/>
            <p:nvPr/>
          </p:nvCxnSpPr>
          <p:spPr>
            <a:xfrm>
              <a:off x="2462808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8776C40-F14C-4D9C-8A30-CC8D5A6FD5A7}"/>
                </a:ext>
              </a:extLst>
            </p:cNvPr>
            <p:cNvCxnSpPr/>
            <p:nvPr/>
          </p:nvCxnSpPr>
          <p:spPr>
            <a:xfrm>
              <a:off x="3069357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5C897A1-040F-4A72-A837-8BB190347B67}"/>
                </a:ext>
              </a:extLst>
            </p:cNvPr>
            <p:cNvCxnSpPr/>
            <p:nvPr/>
          </p:nvCxnSpPr>
          <p:spPr>
            <a:xfrm>
              <a:off x="1658913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AC08F22C-1F70-4E0F-897E-F29569176BFE}"/>
                </a:ext>
              </a:extLst>
            </p:cNvPr>
            <p:cNvCxnSpPr/>
            <p:nvPr/>
          </p:nvCxnSpPr>
          <p:spPr>
            <a:xfrm rot="5400000">
              <a:off x="4480172" y="-1711025"/>
              <a:ext cx="0" cy="6516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3CF91819-4747-4C8B-A87B-1F57B5EDBF04}"/>
              </a:ext>
            </a:extLst>
          </p:cNvPr>
          <p:cNvCxnSpPr/>
          <p:nvPr/>
        </p:nvCxnSpPr>
        <p:spPr>
          <a:xfrm>
            <a:off x="4625399" y="3230656"/>
            <a:ext cx="305927" cy="364234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13186F22-3A44-49EA-BA20-A58B2B5BB847}"/>
              </a:ext>
            </a:extLst>
          </p:cNvPr>
          <p:cNvCxnSpPr/>
          <p:nvPr/>
        </p:nvCxnSpPr>
        <p:spPr>
          <a:xfrm>
            <a:off x="4931326" y="3638762"/>
            <a:ext cx="66866" cy="388176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C4C9EFE-56DE-4A0F-9EE5-A59D4E04EBF5}"/>
              </a:ext>
            </a:extLst>
          </p:cNvPr>
          <p:cNvCxnSpPr/>
          <p:nvPr/>
        </p:nvCxnSpPr>
        <p:spPr>
          <a:xfrm flipH="1">
            <a:off x="4055614" y="4062108"/>
            <a:ext cx="942578" cy="180854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CD87C8AC-C7CE-4DE8-B04F-C7C5D92440EB}"/>
              </a:ext>
            </a:extLst>
          </p:cNvPr>
          <p:cNvCxnSpPr/>
          <p:nvPr/>
        </p:nvCxnSpPr>
        <p:spPr>
          <a:xfrm flipH="1">
            <a:off x="3230759" y="4274896"/>
            <a:ext cx="805240" cy="328106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00B2CEA-198B-4D87-BF6A-88E5C56933DC}"/>
              </a:ext>
            </a:extLst>
          </p:cNvPr>
          <p:cNvCxnSpPr/>
          <p:nvPr/>
        </p:nvCxnSpPr>
        <p:spPr>
          <a:xfrm>
            <a:off x="3230759" y="4645206"/>
            <a:ext cx="2874615" cy="381022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D547776-2C92-4D69-9DB9-3ED06F545C28}"/>
              </a:ext>
            </a:extLst>
          </p:cNvPr>
          <p:cNvCxnSpPr/>
          <p:nvPr/>
        </p:nvCxnSpPr>
        <p:spPr>
          <a:xfrm>
            <a:off x="6143846" y="5026228"/>
            <a:ext cx="720080" cy="275995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4FBB06D-AE9F-4109-96C7-930B99B994F9}"/>
              </a:ext>
            </a:extLst>
          </p:cNvPr>
          <p:cNvCxnSpPr/>
          <p:nvPr/>
        </p:nvCxnSpPr>
        <p:spPr>
          <a:xfrm>
            <a:off x="6865322" y="5315388"/>
            <a:ext cx="63100" cy="329108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E82E767-352E-4D4B-B477-AC6CF6EDDD29}"/>
              </a:ext>
            </a:extLst>
          </p:cNvPr>
          <p:cNvGrpSpPr/>
          <p:nvPr/>
        </p:nvGrpSpPr>
        <p:grpSpPr>
          <a:xfrm>
            <a:off x="6928615" y="5683314"/>
            <a:ext cx="1997920" cy="437417"/>
            <a:chOff x="3359480" y="4159451"/>
            <a:chExt cx="1997920" cy="437417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C94FD9C-4A0C-4850-8498-FC58F4D4F1EF}"/>
                </a:ext>
              </a:extLst>
            </p:cNvPr>
            <p:cNvCxnSpPr>
              <a:endCxn id="47" idx="2"/>
            </p:cNvCxnSpPr>
            <p:nvPr/>
          </p:nvCxnSpPr>
          <p:spPr>
            <a:xfrm>
              <a:off x="3359480" y="4159451"/>
              <a:ext cx="1889920" cy="383417"/>
            </a:xfrm>
            <a:prstGeom prst="line">
              <a:avLst/>
            </a:prstGeom>
            <a:ln w="28575">
              <a:solidFill>
                <a:srgbClr val="005072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AD9E1DA-DB30-4CFD-91BC-80A84E58FDA3}"/>
                </a:ext>
              </a:extLst>
            </p:cNvPr>
            <p:cNvSpPr/>
            <p:nvPr/>
          </p:nvSpPr>
          <p:spPr>
            <a:xfrm>
              <a:off x="5249400" y="4488868"/>
              <a:ext cx="108000" cy="108000"/>
            </a:xfrm>
            <a:prstGeom prst="ellipse">
              <a:avLst/>
            </a:prstGeom>
            <a:solidFill>
              <a:srgbClr val="005072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Text Box 3">
            <a:extLst>
              <a:ext uri="{FF2B5EF4-FFF2-40B4-BE49-F238E27FC236}">
                <a16:creationId xmlns:a16="http://schemas.microsoft.com/office/drawing/2014/main" id="{454CBC37-03F8-4E75-9775-F82B502A4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846" y="6163337"/>
            <a:ext cx="4379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12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 Box 3">
            <a:extLst>
              <a:ext uri="{FF2B5EF4-FFF2-40B4-BE49-F238E27FC236}">
                <a16:creationId xmlns:a16="http://schemas.microsoft.com/office/drawing/2014/main" id="{E04FFF7E-CC86-4617-8096-932EFE940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5598" y="6161260"/>
            <a:ext cx="4667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+2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 Box 3">
            <a:extLst>
              <a:ext uri="{FF2B5EF4-FFF2-40B4-BE49-F238E27FC236}">
                <a16:creationId xmlns:a16="http://schemas.microsoft.com/office/drawing/2014/main" id="{3C893C46-A9CD-413A-B619-0F250B932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477" y="6160902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+30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 Box 3">
            <a:extLst>
              <a:ext uri="{FF2B5EF4-FFF2-40B4-BE49-F238E27FC236}">
                <a16:creationId xmlns:a16="http://schemas.microsoft.com/office/drawing/2014/main" id="{7DE0D0DD-A6B4-4FB3-A291-0C3A58C57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85" y="6158803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+23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 Box 3">
            <a:extLst>
              <a:ext uri="{FF2B5EF4-FFF2-40B4-BE49-F238E27FC236}">
                <a16:creationId xmlns:a16="http://schemas.microsoft.com/office/drawing/2014/main" id="{B1AED456-2929-44FB-8613-76588FFB3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526" y="6157135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+84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 Box 3">
            <a:extLst>
              <a:ext uri="{FF2B5EF4-FFF2-40B4-BE49-F238E27FC236}">
                <a16:creationId xmlns:a16="http://schemas.microsoft.com/office/drawing/2014/main" id="{7FDCCE5E-F50D-48A6-9137-4D69DB955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7610" y="6150907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+24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 Box 3">
            <a:extLst>
              <a:ext uri="{FF2B5EF4-FFF2-40B4-BE49-F238E27FC236}">
                <a16:creationId xmlns:a16="http://schemas.microsoft.com/office/drawing/2014/main" id="{5C1298B9-C68B-4F87-822A-8C335C70E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4418" y="6146932"/>
            <a:ext cx="4667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+2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Text Box 3">
            <a:extLst>
              <a:ext uri="{FF2B5EF4-FFF2-40B4-BE49-F238E27FC236}">
                <a16:creationId xmlns:a16="http://schemas.microsoft.com/office/drawing/2014/main" id="{CA7A64BC-5DC3-41E0-9CAF-4B8FBFDB5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072" y="6146835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+59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Text Box 3">
            <a:extLst>
              <a:ext uri="{FF2B5EF4-FFF2-40B4-BE49-F238E27FC236}">
                <a16:creationId xmlns:a16="http://schemas.microsoft.com/office/drawing/2014/main" id="{8233B30C-8D5D-4EE6-812A-D63B5DAA6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398" y="6144727"/>
            <a:ext cx="720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=236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116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磁盘结构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磁盘调度算法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786614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扫描算法（</a:t>
            </a:r>
            <a:r>
              <a:rPr lang="en-US" altLang="zh-CN" dirty="0"/>
              <a:t>SCAN</a:t>
            </a:r>
            <a:r>
              <a:rPr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2EC2F8-9FA4-4A45-9844-4215AFB88E42}"/>
              </a:ext>
            </a:extLst>
          </p:cNvPr>
          <p:cNvSpPr txBox="1"/>
          <p:nvPr/>
        </p:nvSpPr>
        <p:spPr>
          <a:xfrm>
            <a:off x="1580321" y="1657350"/>
            <a:ext cx="9135303" cy="334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磁臂在一个方向上移动，访问所有未完成的请求，直到磁臂到达该方向上最后的磁道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实际上在最短寻找时间优先算法的基础上规定了磁头移动的方向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由于磁头移动规律与电梯运行相似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又称为电梯调度算法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算法对最近扫描过的区域不公平，局部性方面不如</a:t>
            </a:r>
            <a:r>
              <a:rPr lang="en-US" altLang="zh-CN" sz="2400" b="1" dirty="0"/>
              <a:t>FCFS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SSTF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68513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磁盘结构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磁盘调度算法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786614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扫描算法（</a:t>
            </a:r>
            <a:r>
              <a:rPr lang="en-US" altLang="zh-CN" dirty="0"/>
              <a:t>SCAN</a:t>
            </a:r>
            <a:r>
              <a:rPr lang="zh-CN" altLang="en-US" dirty="0"/>
              <a:t>）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891EC5CC-0F05-4776-846E-1F06B8F22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820" y="6289154"/>
            <a:ext cx="19816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合计磁头移动距离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=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49ED5BE-7A19-4AC5-B985-E3A5C811433E}"/>
              </a:ext>
            </a:extLst>
          </p:cNvPr>
          <p:cNvGrpSpPr/>
          <p:nvPr/>
        </p:nvGrpSpPr>
        <p:grpSpPr>
          <a:xfrm>
            <a:off x="1099781" y="1705637"/>
            <a:ext cx="9723879" cy="464140"/>
            <a:chOff x="1237860" y="852417"/>
            <a:chExt cx="6747059" cy="464140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E290F944-951B-46C2-A785-5BEB1D2E0D77}"/>
                </a:ext>
              </a:extLst>
            </p:cNvPr>
            <p:cNvSpPr txBox="1"/>
            <p:nvPr/>
          </p:nvSpPr>
          <p:spPr>
            <a:xfrm>
              <a:off x="1237860" y="854892"/>
              <a:ext cx="45890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5072"/>
                  </a:solidFill>
                  <a:latin typeface="+mn-ea"/>
                </a:rPr>
                <a:t>磁盘访问序列 </a:t>
              </a:r>
              <a:r>
                <a:rPr lang="en-US" altLang="zh-CN" sz="2400" b="1" dirty="0">
                  <a:solidFill>
                    <a:srgbClr val="005072"/>
                  </a:solidFill>
                  <a:latin typeface="+mn-ea"/>
                </a:rPr>
                <a:t>= 98,183,37,122,14,124,65,67</a:t>
              </a:r>
              <a:endParaRPr lang="zh-CN" altLang="en-US" sz="24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CF073FF0-1F2E-41C9-85BD-58991DA302B8}"/>
                </a:ext>
              </a:extLst>
            </p:cNvPr>
            <p:cNvSpPr txBox="1"/>
            <p:nvPr/>
          </p:nvSpPr>
          <p:spPr>
            <a:xfrm>
              <a:off x="6111974" y="852417"/>
              <a:ext cx="18729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5072"/>
                  </a:solidFill>
                  <a:latin typeface="+mn-ea"/>
                </a:rPr>
                <a:t>初始磁头位置：</a:t>
              </a:r>
              <a:r>
                <a:rPr lang="en-US" altLang="zh-CN" sz="2400" b="1" dirty="0">
                  <a:solidFill>
                    <a:srgbClr val="005072"/>
                  </a:solidFill>
                  <a:latin typeface="+mn-ea"/>
                </a:rPr>
                <a:t>53</a:t>
              </a:r>
              <a:endParaRPr lang="zh-CN" altLang="en-US" sz="2400" b="1" dirty="0">
                <a:solidFill>
                  <a:srgbClr val="005072"/>
                </a:solidFill>
                <a:latin typeface="+mn-ea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0A3EFFC-DB4F-4963-B96B-ED817A84B99F}"/>
              </a:ext>
            </a:extLst>
          </p:cNvPr>
          <p:cNvGrpSpPr/>
          <p:nvPr/>
        </p:nvGrpSpPr>
        <p:grpSpPr>
          <a:xfrm>
            <a:off x="2289296" y="2375046"/>
            <a:ext cx="6967188" cy="556760"/>
            <a:chOff x="1053133" y="1138391"/>
            <a:chExt cx="6967188" cy="556760"/>
          </a:xfrm>
        </p:grpSpPr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4892F9AF-B5DA-4186-8D97-5E194B7E3884}"/>
                </a:ext>
              </a:extLst>
            </p:cNvPr>
            <p:cNvSpPr txBox="1"/>
            <p:nvPr/>
          </p:nvSpPr>
          <p:spPr>
            <a:xfrm>
              <a:off x="1053133" y="1138391"/>
              <a:ext cx="311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0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C3FC6A33-4483-4075-9126-772CC11766FB}"/>
                </a:ext>
              </a:extLst>
            </p:cNvPr>
            <p:cNvSpPr txBox="1"/>
            <p:nvPr/>
          </p:nvSpPr>
          <p:spPr>
            <a:xfrm>
              <a:off x="1433364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14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1099D4E9-9B37-4832-92BB-3F4A04C56726}"/>
                </a:ext>
              </a:extLst>
            </p:cNvPr>
            <p:cNvSpPr txBox="1"/>
            <p:nvPr/>
          </p:nvSpPr>
          <p:spPr>
            <a:xfrm>
              <a:off x="2233836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37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4DF988BD-E1F8-4A8D-B1F5-BA61A3B79EEE}"/>
                </a:ext>
              </a:extLst>
            </p:cNvPr>
            <p:cNvSpPr txBox="1"/>
            <p:nvPr/>
          </p:nvSpPr>
          <p:spPr>
            <a:xfrm>
              <a:off x="2751609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53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C39C6462-1D30-491D-8A1C-58FDEA402D7C}"/>
                </a:ext>
              </a:extLst>
            </p:cNvPr>
            <p:cNvSpPr txBox="1"/>
            <p:nvPr/>
          </p:nvSpPr>
          <p:spPr>
            <a:xfrm>
              <a:off x="3065165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65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150A8A6C-4C76-466F-9827-687D13C14EAD}"/>
                </a:ext>
              </a:extLst>
            </p:cNvPr>
            <p:cNvSpPr txBox="1"/>
            <p:nvPr/>
          </p:nvSpPr>
          <p:spPr>
            <a:xfrm>
              <a:off x="3376439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67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A95BAC84-3885-4A88-96FA-1C9C0DCD971D}"/>
                </a:ext>
              </a:extLst>
            </p:cNvPr>
            <p:cNvSpPr txBox="1"/>
            <p:nvPr/>
          </p:nvSpPr>
          <p:spPr>
            <a:xfrm>
              <a:off x="4221485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98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CBD25620-BFC2-4CD9-B58C-9DA4CD867485}"/>
                </a:ext>
              </a:extLst>
            </p:cNvPr>
            <p:cNvSpPr txBox="1"/>
            <p:nvPr/>
          </p:nvSpPr>
          <p:spPr>
            <a:xfrm>
              <a:off x="4768974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122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0353C2-95C1-4427-9740-5238147CB973}"/>
                </a:ext>
              </a:extLst>
            </p:cNvPr>
            <p:cNvSpPr txBox="1"/>
            <p:nvPr/>
          </p:nvSpPr>
          <p:spPr>
            <a:xfrm>
              <a:off x="5234930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124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49B0D09-0CBD-4BDC-8B3E-C293587E1AB5}"/>
                </a:ext>
              </a:extLst>
            </p:cNvPr>
            <p:cNvSpPr txBox="1"/>
            <p:nvPr/>
          </p:nvSpPr>
          <p:spPr>
            <a:xfrm>
              <a:off x="6982527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183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4EDC27-E256-45D4-92C0-640E829745DD}"/>
                </a:ext>
              </a:extLst>
            </p:cNvPr>
            <p:cNvSpPr txBox="1"/>
            <p:nvPr/>
          </p:nvSpPr>
          <p:spPr>
            <a:xfrm>
              <a:off x="7455743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199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2D64ECBE-6A59-439C-B182-1C9950C42053}"/>
                </a:ext>
              </a:extLst>
            </p:cNvPr>
            <p:cNvCxnSpPr/>
            <p:nvPr/>
          </p:nvCxnSpPr>
          <p:spPr>
            <a:xfrm>
              <a:off x="7741493" y="140715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25F7C397-F573-4328-871B-F96CB63F44A8}"/>
                </a:ext>
              </a:extLst>
            </p:cNvPr>
            <p:cNvCxnSpPr/>
            <p:nvPr/>
          </p:nvCxnSpPr>
          <p:spPr>
            <a:xfrm>
              <a:off x="1217340" y="140715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E0A0BF5-6B3C-4A71-BD56-D8305699F9C0}"/>
                </a:ext>
              </a:extLst>
            </p:cNvPr>
            <p:cNvCxnSpPr/>
            <p:nvPr/>
          </p:nvCxnSpPr>
          <p:spPr>
            <a:xfrm>
              <a:off x="7300689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046554EB-C34E-43F4-8EFB-7BF1EB3F6D78}"/>
                </a:ext>
              </a:extLst>
            </p:cNvPr>
            <p:cNvCxnSpPr/>
            <p:nvPr/>
          </p:nvCxnSpPr>
          <p:spPr>
            <a:xfrm>
              <a:off x="5321796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9FCAC91-0ECA-437C-97D4-82052B7F74FC}"/>
                </a:ext>
              </a:extLst>
            </p:cNvPr>
            <p:cNvCxnSpPr/>
            <p:nvPr/>
          </p:nvCxnSpPr>
          <p:spPr>
            <a:xfrm>
              <a:off x="5262364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432DAFE-8BF4-426B-A380-772F0D089D5A}"/>
                </a:ext>
              </a:extLst>
            </p:cNvPr>
            <p:cNvCxnSpPr/>
            <p:nvPr/>
          </p:nvCxnSpPr>
          <p:spPr>
            <a:xfrm>
              <a:off x="4453508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E21D0954-D33B-443F-A682-38D1E0340E6C}"/>
                </a:ext>
              </a:extLst>
            </p:cNvPr>
            <p:cNvCxnSpPr/>
            <p:nvPr/>
          </p:nvCxnSpPr>
          <p:spPr>
            <a:xfrm>
              <a:off x="3426346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B79614A-E16B-4654-8B86-6DED6301963B}"/>
                </a:ext>
              </a:extLst>
            </p:cNvPr>
            <p:cNvCxnSpPr/>
            <p:nvPr/>
          </p:nvCxnSpPr>
          <p:spPr>
            <a:xfrm>
              <a:off x="3366914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4D2CBEE0-A958-4FAF-A533-9F82CE07556E}"/>
                </a:ext>
              </a:extLst>
            </p:cNvPr>
            <p:cNvCxnSpPr/>
            <p:nvPr/>
          </p:nvCxnSpPr>
          <p:spPr>
            <a:xfrm>
              <a:off x="2462808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D594A5A3-535B-4E10-995F-43133A03BA56}"/>
                </a:ext>
              </a:extLst>
            </p:cNvPr>
            <p:cNvCxnSpPr/>
            <p:nvPr/>
          </p:nvCxnSpPr>
          <p:spPr>
            <a:xfrm>
              <a:off x="3069357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C3C3085F-FA16-4446-8097-4CA164234B2A}"/>
                </a:ext>
              </a:extLst>
            </p:cNvPr>
            <p:cNvCxnSpPr/>
            <p:nvPr/>
          </p:nvCxnSpPr>
          <p:spPr>
            <a:xfrm>
              <a:off x="1658913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6203970-3475-48C9-9381-364576769C89}"/>
                </a:ext>
              </a:extLst>
            </p:cNvPr>
            <p:cNvCxnSpPr/>
            <p:nvPr/>
          </p:nvCxnSpPr>
          <p:spPr>
            <a:xfrm rot="5400000">
              <a:off x="4480172" y="-1711025"/>
              <a:ext cx="0" cy="6516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45D2D667-A791-4B26-A64A-7842C7B495FA}"/>
              </a:ext>
            </a:extLst>
          </p:cNvPr>
          <p:cNvCxnSpPr/>
          <p:nvPr/>
        </p:nvCxnSpPr>
        <p:spPr>
          <a:xfrm flipH="1">
            <a:off x="3698971" y="2940115"/>
            <a:ext cx="590745" cy="364234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BB367E83-D7D8-45AC-BA60-76BA186DA244}"/>
              </a:ext>
            </a:extLst>
          </p:cNvPr>
          <p:cNvCxnSpPr/>
          <p:nvPr/>
        </p:nvCxnSpPr>
        <p:spPr>
          <a:xfrm flipH="1">
            <a:off x="2895076" y="3304349"/>
            <a:ext cx="803895" cy="360040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D1E26DD-F13E-4E7E-9C9B-AB7BDB49A757}"/>
              </a:ext>
            </a:extLst>
          </p:cNvPr>
          <p:cNvCxnSpPr/>
          <p:nvPr/>
        </p:nvCxnSpPr>
        <p:spPr>
          <a:xfrm flipH="1">
            <a:off x="2444948" y="3692805"/>
            <a:ext cx="441574" cy="284846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8A421C3-B0D7-4094-8EE2-D6D3416B3985}"/>
              </a:ext>
            </a:extLst>
          </p:cNvPr>
          <p:cNvCxnSpPr/>
          <p:nvPr/>
        </p:nvCxnSpPr>
        <p:spPr>
          <a:xfrm>
            <a:off x="2444948" y="4024429"/>
            <a:ext cx="2167654" cy="288032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B364B37-ECC2-4D91-8616-9A5805924F61}"/>
              </a:ext>
            </a:extLst>
          </p:cNvPr>
          <p:cNvCxnSpPr/>
          <p:nvPr/>
        </p:nvCxnSpPr>
        <p:spPr>
          <a:xfrm>
            <a:off x="4612602" y="4312461"/>
            <a:ext cx="49907" cy="360040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75C5015-9555-4542-B08E-D98A2626877A}"/>
              </a:ext>
            </a:extLst>
          </p:cNvPr>
          <p:cNvCxnSpPr/>
          <p:nvPr/>
        </p:nvCxnSpPr>
        <p:spPr>
          <a:xfrm>
            <a:off x="4662509" y="4672501"/>
            <a:ext cx="1027162" cy="288032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F5F64ED-AF76-474B-813B-4495C3D9C105}"/>
              </a:ext>
            </a:extLst>
          </p:cNvPr>
          <p:cNvCxnSpPr/>
          <p:nvPr/>
        </p:nvCxnSpPr>
        <p:spPr>
          <a:xfrm>
            <a:off x="5711198" y="4960533"/>
            <a:ext cx="759895" cy="288032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73E013B-7247-4C3D-BB8C-E7FB536A849F}"/>
              </a:ext>
            </a:extLst>
          </p:cNvPr>
          <p:cNvGrpSpPr/>
          <p:nvPr/>
        </p:nvGrpSpPr>
        <p:grpSpPr>
          <a:xfrm>
            <a:off x="6580416" y="5577673"/>
            <a:ext cx="1997920" cy="437417"/>
            <a:chOff x="3359480" y="4159451"/>
            <a:chExt cx="1997920" cy="437417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3B8E6640-9B87-45A1-9714-27EB2F6CE641}"/>
                </a:ext>
              </a:extLst>
            </p:cNvPr>
            <p:cNvCxnSpPr>
              <a:endCxn id="46" idx="2"/>
            </p:cNvCxnSpPr>
            <p:nvPr/>
          </p:nvCxnSpPr>
          <p:spPr>
            <a:xfrm>
              <a:off x="3359480" y="4159451"/>
              <a:ext cx="1889920" cy="383417"/>
            </a:xfrm>
            <a:prstGeom prst="line">
              <a:avLst/>
            </a:prstGeom>
            <a:ln w="28575">
              <a:solidFill>
                <a:srgbClr val="005072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565A793-9C36-4B39-A542-94F5C40FC370}"/>
                </a:ext>
              </a:extLst>
            </p:cNvPr>
            <p:cNvSpPr/>
            <p:nvPr/>
          </p:nvSpPr>
          <p:spPr>
            <a:xfrm>
              <a:off x="5249400" y="4488868"/>
              <a:ext cx="108000" cy="108000"/>
            </a:xfrm>
            <a:prstGeom prst="ellipse">
              <a:avLst/>
            </a:prstGeom>
            <a:solidFill>
              <a:srgbClr val="005072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Text Box 3">
            <a:extLst>
              <a:ext uri="{FF2B5EF4-FFF2-40B4-BE49-F238E27FC236}">
                <a16:creationId xmlns:a16="http://schemas.microsoft.com/office/drawing/2014/main" id="{CB375A9E-741A-4882-B4A2-C609AF21B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753" y="6301939"/>
            <a:ext cx="4379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16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 Box 3">
            <a:extLst>
              <a:ext uri="{FF2B5EF4-FFF2-40B4-BE49-F238E27FC236}">
                <a16:creationId xmlns:a16="http://schemas.microsoft.com/office/drawing/2014/main" id="{CCEA9678-262B-4C0A-BB35-7816C32AF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760" y="6299862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+23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 Box 3">
            <a:extLst>
              <a:ext uri="{FF2B5EF4-FFF2-40B4-BE49-F238E27FC236}">
                <a16:creationId xmlns:a16="http://schemas.microsoft.com/office/drawing/2014/main" id="{AC376EA7-DC07-460A-BF7B-F50059370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3610" y="6299504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+14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 Box 3">
            <a:extLst>
              <a:ext uri="{FF2B5EF4-FFF2-40B4-BE49-F238E27FC236}">
                <a16:creationId xmlns:a16="http://schemas.microsoft.com/office/drawing/2014/main" id="{0868DE58-1258-40A4-ABBC-934B98D4D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0143" y="6297405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+65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 Box 3">
            <a:extLst>
              <a:ext uri="{FF2B5EF4-FFF2-40B4-BE49-F238E27FC236}">
                <a16:creationId xmlns:a16="http://schemas.microsoft.com/office/drawing/2014/main" id="{1C54CAE3-A69F-433D-96A9-ED37E3190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5629" y="6295737"/>
            <a:ext cx="4667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+2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 Box 3">
            <a:extLst>
              <a:ext uri="{FF2B5EF4-FFF2-40B4-BE49-F238E27FC236}">
                <a16:creationId xmlns:a16="http://schemas.microsoft.com/office/drawing/2014/main" id="{5898EEE7-00F0-418D-83B9-D8B94FCB4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4879" y="6295737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+31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 Box 3">
            <a:extLst>
              <a:ext uri="{FF2B5EF4-FFF2-40B4-BE49-F238E27FC236}">
                <a16:creationId xmlns:a16="http://schemas.microsoft.com/office/drawing/2014/main" id="{52D3958F-5F01-49A5-8206-35B257D6A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444" y="6285534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+24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 Box 3">
            <a:extLst>
              <a:ext uri="{FF2B5EF4-FFF2-40B4-BE49-F238E27FC236}">
                <a16:creationId xmlns:a16="http://schemas.microsoft.com/office/drawing/2014/main" id="{8E721BD5-3906-4387-B362-5DCD90624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4647" y="6285437"/>
            <a:ext cx="4667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+2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Text Box 3">
            <a:extLst>
              <a:ext uri="{FF2B5EF4-FFF2-40B4-BE49-F238E27FC236}">
                <a16:creationId xmlns:a16="http://schemas.microsoft.com/office/drawing/2014/main" id="{FB3620D4-72CD-48CD-8ABF-FFA95DA41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1202" y="6281885"/>
            <a:ext cx="7200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=236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6C75563-6F99-4067-8416-725B7531A7DC}"/>
              </a:ext>
            </a:extLst>
          </p:cNvPr>
          <p:cNvCxnSpPr/>
          <p:nvPr/>
        </p:nvCxnSpPr>
        <p:spPr>
          <a:xfrm>
            <a:off x="6498307" y="5248565"/>
            <a:ext cx="63100" cy="329108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Box 3">
            <a:extLst>
              <a:ext uri="{FF2B5EF4-FFF2-40B4-BE49-F238E27FC236}">
                <a16:creationId xmlns:a16="http://schemas.microsoft.com/office/drawing/2014/main" id="{2BF057C8-C87B-4DE2-9E3E-AC46F4D5C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2211" y="6293366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 typeface="Arial" charset="0"/>
              <a:buNone/>
            </a:pP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宋体" charset="0"/>
              </a:rPr>
              <a:t>+59</a:t>
            </a:r>
            <a:endParaRPr lang="zh-CN" altLang="en-US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13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磁盘结构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磁盘调度算法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5101076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循环扫描算法（</a:t>
            </a:r>
            <a:r>
              <a:rPr lang="en-US" altLang="zh-CN" dirty="0"/>
              <a:t>C-SCAN</a:t>
            </a:r>
            <a:r>
              <a:rPr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2EC2F8-9FA4-4A45-9844-4215AFB88E42}"/>
              </a:ext>
            </a:extLst>
          </p:cNvPr>
          <p:cNvSpPr txBox="1"/>
          <p:nvPr/>
        </p:nvSpPr>
        <p:spPr>
          <a:xfrm>
            <a:off x="1133856" y="1657350"/>
            <a:ext cx="10008705" cy="168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在扫描算法的基础上规定磁头单向移动来提供服务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返回时快速移动到起始端而不服务任何请求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打字机算法</a:t>
            </a:r>
          </a:p>
        </p:txBody>
      </p:sp>
    </p:spTree>
    <p:extLst>
      <p:ext uri="{BB962C8B-B14F-4D97-AF65-F5344CB8AC3E}">
        <p14:creationId xmlns:p14="http://schemas.microsoft.com/office/powerpoint/2010/main" val="96677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磁盘结构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磁盘调度算法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5101076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循环扫描算法（</a:t>
            </a:r>
            <a:r>
              <a:rPr lang="en-US" altLang="zh-CN" dirty="0"/>
              <a:t>C-SCAN</a:t>
            </a:r>
            <a:r>
              <a:rPr lang="zh-CN" altLang="en-US" dirty="0"/>
              <a:t>）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49ED5BE-7A19-4AC5-B985-E3A5C811433E}"/>
              </a:ext>
            </a:extLst>
          </p:cNvPr>
          <p:cNvGrpSpPr/>
          <p:nvPr/>
        </p:nvGrpSpPr>
        <p:grpSpPr>
          <a:xfrm>
            <a:off x="1099781" y="1705637"/>
            <a:ext cx="9723879" cy="464140"/>
            <a:chOff x="1237860" y="852417"/>
            <a:chExt cx="6747059" cy="464140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E290F944-951B-46C2-A785-5BEB1D2E0D77}"/>
                </a:ext>
              </a:extLst>
            </p:cNvPr>
            <p:cNvSpPr txBox="1"/>
            <p:nvPr/>
          </p:nvSpPr>
          <p:spPr>
            <a:xfrm>
              <a:off x="1237860" y="854892"/>
              <a:ext cx="45890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5072"/>
                  </a:solidFill>
                  <a:latin typeface="+mn-ea"/>
                </a:rPr>
                <a:t>磁盘访问序列 </a:t>
              </a:r>
              <a:r>
                <a:rPr lang="en-US" altLang="zh-CN" sz="2400" b="1" dirty="0">
                  <a:solidFill>
                    <a:srgbClr val="005072"/>
                  </a:solidFill>
                  <a:latin typeface="+mn-ea"/>
                </a:rPr>
                <a:t>= 98,183,37,122,14,124,65,67</a:t>
              </a:r>
              <a:endParaRPr lang="zh-CN" altLang="en-US" sz="24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CF073FF0-1F2E-41C9-85BD-58991DA302B8}"/>
                </a:ext>
              </a:extLst>
            </p:cNvPr>
            <p:cNvSpPr txBox="1"/>
            <p:nvPr/>
          </p:nvSpPr>
          <p:spPr>
            <a:xfrm>
              <a:off x="6111974" y="852417"/>
              <a:ext cx="18729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5072"/>
                  </a:solidFill>
                  <a:latin typeface="+mn-ea"/>
                </a:rPr>
                <a:t>初始磁头位置：</a:t>
              </a:r>
              <a:r>
                <a:rPr lang="en-US" altLang="zh-CN" sz="2400" b="1" dirty="0">
                  <a:solidFill>
                    <a:srgbClr val="005072"/>
                  </a:solidFill>
                  <a:latin typeface="+mn-ea"/>
                </a:rPr>
                <a:t>53</a:t>
              </a:r>
              <a:endParaRPr lang="zh-CN" altLang="en-US" sz="2400" b="1" dirty="0">
                <a:solidFill>
                  <a:srgbClr val="005072"/>
                </a:solidFill>
                <a:latin typeface="+mn-ea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37AB1CA8-7F28-4DEE-B571-B4DD17A456E2}"/>
              </a:ext>
            </a:extLst>
          </p:cNvPr>
          <p:cNvGrpSpPr/>
          <p:nvPr/>
        </p:nvGrpSpPr>
        <p:grpSpPr>
          <a:xfrm>
            <a:off x="2289296" y="2783630"/>
            <a:ext cx="6967188" cy="556760"/>
            <a:chOff x="1053133" y="1138391"/>
            <a:chExt cx="6967188" cy="556760"/>
          </a:xfrm>
        </p:grpSpPr>
        <p:sp>
          <p:nvSpPr>
            <p:cNvPr id="81" name="TextBox 10">
              <a:extLst>
                <a:ext uri="{FF2B5EF4-FFF2-40B4-BE49-F238E27FC236}">
                  <a16:creationId xmlns:a16="http://schemas.microsoft.com/office/drawing/2014/main" id="{4397A932-C1E0-45F1-BBA5-2A2D927B3A96}"/>
                </a:ext>
              </a:extLst>
            </p:cNvPr>
            <p:cNvSpPr txBox="1"/>
            <p:nvPr/>
          </p:nvSpPr>
          <p:spPr>
            <a:xfrm>
              <a:off x="1053133" y="1138391"/>
              <a:ext cx="311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0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82" name="TextBox 11">
              <a:extLst>
                <a:ext uri="{FF2B5EF4-FFF2-40B4-BE49-F238E27FC236}">
                  <a16:creationId xmlns:a16="http://schemas.microsoft.com/office/drawing/2014/main" id="{948732FC-CEC8-4FD3-9F86-76AB5EE43FC9}"/>
                </a:ext>
              </a:extLst>
            </p:cNvPr>
            <p:cNvSpPr txBox="1"/>
            <p:nvPr/>
          </p:nvSpPr>
          <p:spPr>
            <a:xfrm>
              <a:off x="1433364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14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83" name="TextBox 14">
              <a:extLst>
                <a:ext uri="{FF2B5EF4-FFF2-40B4-BE49-F238E27FC236}">
                  <a16:creationId xmlns:a16="http://schemas.microsoft.com/office/drawing/2014/main" id="{663BB3C6-E41F-4C34-8245-FEB7129AF989}"/>
                </a:ext>
              </a:extLst>
            </p:cNvPr>
            <p:cNvSpPr txBox="1"/>
            <p:nvPr/>
          </p:nvSpPr>
          <p:spPr>
            <a:xfrm>
              <a:off x="2233836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37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84" name="TextBox 15">
              <a:extLst>
                <a:ext uri="{FF2B5EF4-FFF2-40B4-BE49-F238E27FC236}">
                  <a16:creationId xmlns:a16="http://schemas.microsoft.com/office/drawing/2014/main" id="{8E5F5DC6-1B1C-41FB-A2A2-A02865341D7E}"/>
                </a:ext>
              </a:extLst>
            </p:cNvPr>
            <p:cNvSpPr txBox="1"/>
            <p:nvPr/>
          </p:nvSpPr>
          <p:spPr>
            <a:xfrm>
              <a:off x="2751609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53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85" name="TextBox 16">
              <a:extLst>
                <a:ext uri="{FF2B5EF4-FFF2-40B4-BE49-F238E27FC236}">
                  <a16:creationId xmlns:a16="http://schemas.microsoft.com/office/drawing/2014/main" id="{7122B19B-7D8D-462E-9937-46E0449F8214}"/>
                </a:ext>
              </a:extLst>
            </p:cNvPr>
            <p:cNvSpPr txBox="1"/>
            <p:nvPr/>
          </p:nvSpPr>
          <p:spPr>
            <a:xfrm>
              <a:off x="3065165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65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86" name="TextBox 17">
              <a:extLst>
                <a:ext uri="{FF2B5EF4-FFF2-40B4-BE49-F238E27FC236}">
                  <a16:creationId xmlns:a16="http://schemas.microsoft.com/office/drawing/2014/main" id="{E65AFDB1-6F6C-44DC-9427-55590AC872C9}"/>
                </a:ext>
              </a:extLst>
            </p:cNvPr>
            <p:cNvSpPr txBox="1"/>
            <p:nvPr/>
          </p:nvSpPr>
          <p:spPr>
            <a:xfrm>
              <a:off x="3376439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67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87" name="TextBox 18">
              <a:extLst>
                <a:ext uri="{FF2B5EF4-FFF2-40B4-BE49-F238E27FC236}">
                  <a16:creationId xmlns:a16="http://schemas.microsoft.com/office/drawing/2014/main" id="{7FB2BBBB-68D4-4660-829C-B4F81CD1710A}"/>
                </a:ext>
              </a:extLst>
            </p:cNvPr>
            <p:cNvSpPr txBox="1"/>
            <p:nvPr/>
          </p:nvSpPr>
          <p:spPr>
            <a:xfrm>
              <a:off x="4221485" y="113839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98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88" name="TextBox 19">
              <a:extLst>
                <a:ext uri="{FF2B5EF4-FFF2-40B4-BE49-F238E27FC236}">
                  <a16:creationId xmlns:a16="http://schemas.microsoft.com/office/drawing/2014/main" id="{7DB4E9CD-E09A-468A-8390-81F8550FFBEA}"/>
                </a:ext>
              </a:extLst>
            </p:cNvPr>
            <p:cNvSpPr txBox="1"/>
            <p:nvPr/>
          </p:nvSpPr>
          <p:spPr>
            <a:xfrm>
              <a:off x="4768974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122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89" name="TextBox 21">
              <a:extLst>
                <a:ext uri="{FF2B5EF4-FFF2-40B4-BE49-F238E27FC236}">
                  <a16:creationId xmlns:a16="http://schemas.microsoft.com/office/drawing/2014/main" id="{BDBF6777-B36F-43B2-A94E-B5FC0A8A711C}"/>
                </a:ext>
              </a:extLst>
            </p:cNvPr>
            <p:cNvSpPr txBox="1"/>
            <p:nvPr/>
          </p:nvSpPr>
          <p:spPr>
            <a:xfrm>
              <a:off x="5234930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124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90" name="TextBox 22">
              <a:extLst>
                <a:ext uri="{FF2B5EF4-FFF2-40B4-BE49-F238E27FC236}">
                  <a16:creationId xmlns:a16="http://schemas.microsoft.com/office/drawing/2014/main" id="{CDC6B73A-0A09-49F6-A94F-ECA8508B7B0F}"/>
                </a:ext>
              </a:extLst>
            </p:cNvPr>
            <p:cNvSpPr txBox="1"/>
            <p:nvPr/>
          </p:nvSpPr>
          <p:spPr>
            <a:xfrm>
              <a:off x="6982527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183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sp>
          <p:nvSpPr>
            <p:cNvPr id="91" name="TextBox 23">
              <a:extLst>
                <a:ext uri="{FF2B5EF4-FFF2-40B4-BE49-F238E27FC236}">
                  <a16:creationId xmlns:a16="http://schemas.microsoft.com/office/drawing/2014/main" id="{B4B7294A-AD1A-4636-B385-9F724A5A40C3}"/>
                </a:ext>
              </a:extLst>
            </p:cNvPr>
            <p:cNvSpPr txBox="1"/>
            <p:nvPr/>
          </p:nvSpPr>
          <p:spPr>
            <a:xfrm>
              <a:off x="7455743" y="1138391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005072"/>
                  </a:solidFill>
                  <a:latin typeface="+mn-ea"/>
                </a:rPr>
                <a:t>199</a:t>
              </a:r>
              <a:endParaRPr lang="zh-CN" altLang="en-US" sz="1600" b="1" dirty="0">
                <a:solidFill>
                  <a:srgbClr val="005072"/>
                </a:solidFill>
                <a:latin typeface="+mn-ea"/>
              </a:endParaRPr>
            </a:p>
          </p:txBody>
        </p: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DA68B78E-DBE6-48BF-8ECD-B5093A0B92A7}"/>
                </a:ext>
              </a:extLst>
            </p:cNvPr>
            <p:cNvCxnSpPr/>
            <p:nvPr/>
          </p:nvCxnSpPr>
          <p:spPr>
            <a:xfrm>
              <a:off x="7741493" y="140715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122F3AF6-AE6A-4BC3-86B8-26AEE9F7E442}"/>
                </a:ext>
              </a:extLst>
            </p:cNvPr>
            <p:cNvCxnSpPr/>
            <p:nvPr/>
          </p:nvCxnSpPr>
          <p:spPr>
            <a:xfrm>
              <a:off x="1217340" y="1407151"/>
              <a:ext cx="0" cy="288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B1C40B36-6889-4552-897B-91BE6E2F1BBB}"/>
                </a:ext>
              </a:extLst>
            </p:cNvPr>
            <p:cNvCxnSpPr/>
            <p:nvPr/>
          </p:nvCxnSpPr>
          <p:spPr>
            <a:xfrm>
              <a:off x="7300689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0DBA2E6-1DFA-4B29-8C55-CEAA43DC9E7E}"/>
                </a:ext>
              </a:extLst>
            </p:cNvPr>
            <p:cNvCxnSpPr/>
            <p:nvPr/>
          </p:nvCxnSpPr>
          <p:spPr>
            <a:xfrm>
              <a:off x="5321796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C6FD93BD-9F81-47CD-A63F-C192B4BBA926}"/>
                </a:ext>
              </a:extLst>
            </p:cNvPr>
            <p:cNvCxnSpPr/>
            <p:nvPr/>
          </p:nvCxnSpPr>
          <p:spPr>
            <a:xfrm>
              <a:off x="5262364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A9837AEC-C70C-4C04-BC19-502DDE8C5794}"/>
                </a:ext>
              </a:extLst>
            </p:cNvPr>
            <p:cNvCxnSpPr/>
            <p:nvPr/>
          </p:nvCxnSpPr>
          <p:spPr>
            <a:xfrm>
              <a:off x="4453508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33741017-7625-4FAB-8DA9-8D3E8793A637}"/>
                </a:ext>
              </a:extLst>
            </p:cNvPr>
            <p:cNvCxnSpPr/>
            <p:nvPr/>
          </p:nvCxnSpPr>
          <p:spPr>
            <a:xfrm>
              <a:off x="3426346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672A291B-2D41-42F5-B4C4-92F8206B3D71}"/>
                </a:ext>
              </a:extLst>
            </p:cNvPr>
            <p:cNvCxnSpPr/>
            <p:nvPr/>
          </p:nvCxnSpPr>
          <p:spPr>
            <a:xfrm>
              <a:off x="3366914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E1883E9-7D1B-4ED1-9913-C9D8338791BA}"/>
                </a:ext>
              </a:extLst>
            </p:cNvPr>
            <p:cNvCxnSpPr/>
            <p:nvPr/>
          </p:nvCxnSpPr>
          <p:spPr>
            <a:xfrm>
              <a:off x="2462808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158F9BC4-BBE1-488F-8382-A7C3F8850EF5}"/>
                </a:ext>
              </a:extLst>
            </p:cNvPr>
            <p:cNvCxnSpPr/>
            <p:nvPr/>
          </p:nvCxnSpPr>
          <p:spPr>
            <a:xfrm>
              <a:off x="3069357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701A1F28-E297-48E8-944C-7C25A2B19549}"/>
                </a:ext>
              </a:extLst>
            </p:cNvPr>
            <p:cNvCxnSpPr/>
            <p:nvPr/>
          </p:nvCxnSpPr>
          <p:spPr>
            <a:xfrm>
              <a:off x="1658913" y="1407151"/>
              <a:ext cx="0" cy="144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CAD3A32D-30E0-46F9-B4A9-E94093B08D2F}"/>
                </a:ext>
              </a:extLst>
            </p:cNvPr>
            <p:cNvCxnSpPr/>
            <p:nvPr/>
          </p:nvCxnSpPr>
          <p:spPr>
            <a:xfrm rot="5400000">
              <a:off x="4480172" y="-1711025"/>
              <a:ext cx="0" cy="6516000"/>
            </a:xfrm>
            <a:prstGeom prst="line">
              <a:avLst/>
            </a:prstGeom>
            <a:ln w="38100">
              <a:solidFill>
                <a:srgbClr val="0050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8BB66699-F7AA-4352-9D0E-0FB819AC2DB2}"/>
              </a:ext>
            </a:extLst>
          </p:cNvPr>
          <p:cNvCxnSpPr/>
          <p:nvPr/>
        </p:nvCxnSpPr>
        <p:spPr>
          <a:xfrm flipH="1">
            <a:off x="3698971" y="3348699"/>
            <a:ext cx="590745" cy="364234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2B1590D0-B2A0-4F8E-9CDF-40CF9839917F}"/>
              </a:ext>
            </a:extLst>
          </p:cNvPr>
          <p:cNvCxnSpPr/>
          <p:nvPr/>
        </p:nvCxnSpPr>
        <p:spPr>
          <a:xfrm flipH="1">
            <a:off x="2895076" y="3712933"/>
            <a:ext cx="803895" cy="360040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D5E5F56E-B3D3-4F19-B27C-DC6D882DB526}"/>
              </a:ext>
            </a:extLst>
          </p:cNvPr>
          <p:cNvCxnSpPr/>
          <p:nvPr/>
        </p:nvCxnSpPr>
        <p:spPr>
          <a:xfrm flipH="1">
            <a:off x="2444948" y="4101389"/>
            <a:ext cx="441574" cy="284846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0D82102B-48D1-4578-A23A-D603587B8053}"/>
              </a:ext>
            </a:extLst>
          </p:cNvPr>
          <p:cNvCxnSpPr>
            <a:cxnSpLocks/>
          </p:cNvCxnSpPr>
          <p:nvPr/>
        </p:nvCxnSpPr>
        <p:spPr>
          <a:xfrm flipH="1">
            <a:off x="4662509" y="5956190"/>
            <a:ext cx="76760" cy="348369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A36A8597-5529-42A6-A172-840B9F6786A2}"/>
              </a:ext>
            </a:extLst>
          </p:cNvPr>
          <p:cNvCxnSpPr>
            <a:cxnSpLocks/>
          </p:cNvCxnSpPr>
          <p:nvPr/>
        </p:nvCxnSpPr>
        <p:spPr>
          <a:xfrm flipH="1">
            <a:off x="4739268" y="5615286"/>
            <a:ext cx="1080507" cy="340903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D526626E-8E68-467C-AAD6-749A6CC4DB47}"/>
              </a:ext>
            </a:extLst>
          </p:cNvPr>
          <p:cNvCxnSpPr>
            <a:cxnSpLocks/>
          </p:cNvCxnSpPr>
          <p:nvPr/>
        </p:nvCxnSpPr>
        <p:spPr>
          <a:xfrm flipH="1">
            <a:off x="5819775" y="5464072"/>
            <a:ext cx="855502" cy="151214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3A11E277-76B7-4E93-81CA-2C15287DAFF7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6692900" y="4844639"/>
            <a:ext cx="1732054" cy="304232"/>
          </a:xfrm>
          <a:prstGeom prst="line">
            <a:avLst/>
          </a:prstGeom>
          <a:ln w="28575">
            <a:solidFill>
              <a:srgbClr val="00507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椭圆 110">
            <a:extLst>
              <a:ext uri="{FF2B5EF4-FFF2-40B4-BE49-F238E27FC236}">
                <a16:creationId xmlns:a16="http://schemas.microsoft.com/office/drawing/2014/main" id="{F8C44AE6-7275-4186-AFAA-6D9841F0A30A}"/>
              </a:ext>
            </a:extLst>
          </p:cNvPr>
          <p:cNvSpPr/>
          <p:nvPr/>
        </p:nvSpPr>
        <p:spPr>
          <a:xfrm>
            <a:off x="8424954" y="4790639"/>
            <a:ext cx="108000" cy="108000"/>
          </a:xfrm>
          <a:prstGeom prst="ellipse">
            <a:avLst/>
          </a:prstGeom>
          <a:solidFill>
            <a:srgbClr val="005072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E5F37051-11BA-40A5-90D2-604323BC51CD}"/>
              </a:ext>
            </a:extLst>
          </p:cNvPr>
          <p:cNvCxnSpPr>
            <a:cxnSpLocks/>
          </p:cNvCxnSpPr>
          <p:nvPr/>
        </p:nvCxnSpPr>
        <p:spPr>
          <a:xfrm flipH="1">
            <a:off x="6675277" y="5185209"/>
            <a:ext cx="17624" cy="250057"/>
          </a:xfrm>
          <a:prstGeom prst="line">
            <a:avLst/>
          </a:prstGeom>
          <a:ln w="28575">
            <a:solidFill>
              <a:srgbClr val="00507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CB7CD6C5-1C6F-43A1-A87E-9B934A02BDAA}"/>
              </a:ext>
            </a:extLst>
          </p:cNvPr>
          <p:cNvCxnSpPr>
            <a:cxnSpLocks/>
            <a:endCxn id="115" idx="2"/>
          </p:cNvCxnSpPr>
          <p:nvPr/>
        </p:nvCxnSpPr>
        <p:spPr>
          <a:xfrm>
            <a:off x="2458335" y="4386235"/>
            <a:ext cx="6461860" cy="305903"/>
          </a:xfrm>
          <a:prstGeom prst="straightConnector1">
            <a:avLst/>
          </a:prstGeom>
          <a:ln w="28575">
            <a:solidFill>
              <a:srgbClr val="005072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0280D4C2-A1D4-4E23-AE7B-13A9724DFE7E}"/>
              </a:ext>
            </a:extLst>
          </p:cNvPr>
          <p:cNvCxnSpPr>
            <a:cxnSpLocks/>
            <a:stCxn id="115" idx="3"/>
            <a:endCxn id="111" idx="7"/>
          </p:cNvCxnSpPr>
          <p:nvPr/>
        </p:nvCxnSpPr>
        <p:spPr>
          <a:xfrm flipH="1">
            <a:off x="8517138" y="4730322"/>
            <a:ext cx="418873" cy="76133"/>
          </a:xfrm>
          <a:prstGeom prst="straightConnector1">
            <a:avLst/>
          </a:prstGeom>
          <a:ln w="28575">
            <a:solidFill>
              <a:srgbClr val="00507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椭圆 114">
            <a:extLst>
              <a:ext uri="{FF2B5EF4-FFF2-40B4-BE49-F238E27FC236}">
                <a16:creationId xmlns:a16="http://schemas.microsoft.com/office/drawing/2014/main" id="{B9AF5937-90BE-43D1-8229-BBDF86B3D19B}"/>
              </a:ext>
            </a:extLst>
          </p:cNvPr>
          <p:cNvSpPr/>
          <p:nvPr/>
        </p:nvSpPr>
        <p:spPr>
          <a:xfrm>
            <a:off x="8920195" y="4638138"/>
            <a:ext cx="108000" cy="108000"/>
          </a:xfrm>
          <a:prstGeom prst="ellipse">
            <a:avLst/>
          </a:prstGeom>
          <a:solidFill>
            <a:srgbClr val="005072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83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磁盘结构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磁盘调度算法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160113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LOOK</a:t>
            </a:r>
            <a:r>
              <a:rPr lang="zh-CN" altLang="en-US" dirty="0"/>
              <a:t>和</a:t>
            </a:r>
            <a:r>
              <a:rPr lang="en-US" altLang="zh-CN" dirty="0"/>
              <a:t>C-LOOK</a:t>
            </a:r>
            <a:r>
              <a:rPr lang="zh-CN" altLang="en-US" dirty="0"/>
              <a:t>算法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2EC2F8-9FA4-4A45-9844-4215AFB88E42}"/>
              </a:ext>
            </a:extLst>
          </p:cNvPr>
          <p:cNvSpPr txBox="1"/>
          <p:nvPr/>
        </p:nvSpPr>
        <p:spPr>
          <a:xfrm>
            <a:off x="1133856" y="1657350"/>
            <a:ext cx="10008705" cy="1128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与</a:t>
            </a:r>
            <a:r>
              <a:rPr lang="en-US" altLang="zh-CN" sz="2400" b="1" dirty="0"/>
              <a:t>SCAN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C-SCAN</a:t>
            </a:r>
            <a:r>
              <a:rPr lang="zh-CN" altLang="en-US" sz="2400" b="1" dirty="0"/>
              <a:t>算法相比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磁头不需要移动到磁盘端点，只要移动到最远端的请求即可返回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C5465D60-1B6B-44BA-88A2-7574F8015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5" y="3119663"/>
            <a:ext cx="5881067" cy="31014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81" name="文本框 80">
            <a:extLst>
              <a:ext uri="{FF2B5EF4-FFF2-40B4-BE49-F238E27FC236}">
                <a16:creationId xmlns:a16="http://schemas.microsoft.com/office/drawing/2014/main" id="{1670E72F-ED5D-4639-A453-DA31CDB6F972}"/>
              </a:ext>
            </a:extLst>
          </p:cNvPr>
          <p:cNvSpPr txBox="1"/>
          <p:nvPr/>
        </p:nvSpPr>
        <p:spPr>
          <a:xfrm>
            <a:off x="1552027" y="6090386"/>
            <a:ext cx="1372492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LOOK</a:t>
            </a:r>
            <a:endParaRPr lang="zh-CN" altLang="en-US" sz="2400" b="1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7933A043-E9B7-4D36-A36D-85B264E40257}"/>
              </a:ext>
            </a:extLst>
          </p:cNvPr>
          <p:cNvSpPr txBox="1"/>
          <p:nvPr/>
        </p:nvSpPr>
        <p:spPr>
          <a:xfrm>
            <a:off x="8032340" y="6090386"/>
            <a:ext cx="1742785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C-LOOK</a:t>
            </a:r>
            <a:endParaRPr lang="zh-CN" altLang="en-US" sz="2400" b="1" dirty="0"/>
          </a:p>
        </p:txBody>
      </p:sp>
      <p:pic>
        <p:nvPicPr>
          <p:cNvPr id="116" name="图片 115">
            <a:extLst>
              <a:ext uri="{FF2B5EF4-FFF2-40B4-BE49-F238E27FC236}">
                <a16:creationId xmlns:a16="http://schemas.microsoft.com/office/drawing/2014/main" id="{0165D31B-D38F-4F47-BD4A-3D16D7602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208" y="3113923"/>
            <a:ext cx="5989611" cy="31014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57336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磁盘结构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磁盘调度算法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算法比较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315A6CD-595E-4FB1-A496-5F4153248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028816"/>
              </p:ext>
            </p:extLst>
          </p:nvPr>
        </p:nvGraphicFramePr>
        <p:xfrm>
          <a:off x="444364" y="2233543"/>
          <a:ext cx="11303272" cy="3851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042">
                  <a:extLst>
                    <a:ext uri="{9D8B030D-6E8A-4147-A177-3AD203B41FA5}">
                      <a16:colId xmlns:a16="http://schemas.microsoft.com/office/drawing/2014/main" val="3745158672"/>
                    </a:ext>
                  </a:extLst>
                </a:gridCol>
                <a:gridCol w="4652298">
                  <a:extLst>
                    <a:ext uri="{9D8B030D-6E8A-4147-A177-3AD203B41FA5}">
                      <a16:colId xmlns:a16="http://schemas.microsoft.com/office/drawing/2014/main" val="3220459029"/>
                    </a:ext>
                  </a:extLst>
                </a:gridCol>
                <a:gridCol w="5167932">
                  <a:extLst>
                    <a:ext uri="{9D8B030D-6E8A-4147-A177-3AD203B41FA5}">
                      <a16:colId xmlns:a16="http://schemas.microsoft.com/office/drawing/2014/main" val="9961581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算法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缺点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482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FCFS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b="1" dirty="0"/>
                        <a:t>公平、简单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b="1" dirty="0"/>
                        <a:t>平均寻道距离大，仅应用在磁盘</a:t>
                      </a:r>
                      <a:r>
                        <a:rPr lang="en-US" altLang="zh-CN" sz="2400" b="1" dirty="0"/>
                        <a:t>I/O</a:t>
                      </a:r>
                      <a:r>
                        <a:rPr lang="zh-CN" altLang="en-US" sz="2400" b="1" dirty="0"/>
                        <a:t>比较少的场合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30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SSTF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b="1" dirty="0"/>
                        <a:t>性能比</a:t>
                      </a:r>
                      <a:r>
                        <a:rPr lang="en-US" altLang="zh-CN" sz="2400" b="1" dirty="0"/>
                        <a:t>FCFS</a:t>
                      </a:r>
                      <a:r>
                        <a:rPr lang="zh-CN" altLang="en-US" sz="2400" b="1" dirty="0"/>
                        <a:t>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b="1" dirty="0"/>
                        <a:t>不能保证平均寻道时间最短，可能出现饥饿现象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5544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SCAN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b="1" dirty="0"/>
                        <a:t>寻道性能较好，可避免饥饿现象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b="1" dirty="0"/>
                        <a:t>不利于远离磁头一端的访问请求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582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C-SCAN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b="1" dirty="0"/>
                        <a:t>消除了对两端磁道的不公平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b="1" dirty="0"/>
                        <a:t>----</a:t>
                      </a:r>
                      <a:endParaRPr lang="zh-CN" alt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229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373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6" name="矩形 35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  文件管理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1553734-9747-43E1-9962-94AF1250F169}"/>
              </a:ext>
            </a:extLst>
          </p:cNvPr>
          <p:cNvSpPr txBox="1"/>
          <p:nvPr/>
        </p:nvSpPr>
        <p:spPr>
          <a:xfrm>
            <a:off x="997364" y="509321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基本概念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AAC5E5A-63FC-4F73-A616-3FBA119A7A9F}"/>
              </a:ext>
            </a:extLst>
          </p:cNvPr>
          <p:cNvSpPr txBox="1"/>
          <p:nvPr/>
        </p:nvSpPr>
        <p:spPr>
          <a:xfrm>
            <a:off x="3123048" y="509321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共享与保护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B4512EC-B2B7-41C3-8D76-185AAD2364D3}"/>
              </a:ext>
            </a:extLst>
          </p:cNvPr>
          <p:cNvSpPr txBox="1"/>
          <p:nvPr/>
        </p:nvSpPr>
        <p:spPr>
          <a:xfrm>
            <a:off x="5248731" y="50932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文件实现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278AE01-39C0-4382-81A1-B6BAF834919A}"/>
              </a:ext>
            </a:extLst>
          </p:cNvPr>
          <p:cNvSpPr txBox="1"/>
          <p:nvPr/>
        </p:nvSpPr>
        <p:spPr>
          <a:xfrm>
            <a:off x="7374415" y="50932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磁盘结构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39ECD84-99D9-4A0A-BF0B-AF29063CD2A7}"/>
              </a:ext>
            </a:extLst>
          </p:cNvPr>
          <p:cNvSpPr txBox="1"/>
          <p:nvPr/>
        </p:nvSpPr>
        <p:spPr>
          <a:xfrm>
            <a:off x="9500099" y="509321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磁盘调度算法</a:t>
            </a:r>
          </a:p>
        </p:txBody>
      </p:sp>
    </p:spTree>
    <p:extLst>
      <p:ext uri="{BB962C8B-B14F-4D97-AF65-F5344CB8AC3E}">
        <p14:creationId xmlns:p14="http://schemas.microsoft.com/office/powerpoint/2010/main" val="3151144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DF6C00AA-9F6F-4305-8893-B265CE3F112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【2009】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假设磁头当前位于第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105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道，正向磁道序号增加的方向移动，现有一个磁道访问请求序列为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35, 45, 12, 68, 110, 180, 170, 195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，采用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SCAN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调度算法得到的磁盘访问序列是（     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29BC79-0BEF-4552-B3E3-AFBE7C679EB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110,170,180,195,68,45,35,12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3B6B68-E8B9-467F-87A4-6621D79C16F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110,68,45,35,12,170,180,195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0DF211-43F0-41AB-8A95-2B677743EC1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110,170,180,195,12,35,45,68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83D7806-4452-4C98-B98D-34653A07021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12,35,45,68,110,170,180,195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BA9574F-3B2C-4427-B05B-0E80C71F5858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2E8AA39-129C-4819-925C-14400AFA9699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63D1A35-598B-438E-8060-8271EC55E14B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F97247C-8E1F-430A-8F59-9955D208BB1C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AB7D434-FBC6-4EBB-946F-3FBA9327744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C6CC5F-3EDC-4CA7-B722-9AA9F835FA4B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20" name="TitleBackground">
              <a:extLst>
                <a:ext uri="{FF2B5EF4-FFF2-40B4-BE49-F238E27FC236}">
                  <a16:creationId xmlns:a16="http://schemas.microsoft.com/office/drawing/2014/main" id="{E9AB2A56-146D-4D56-AAC7-61E98C9F2D6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ColorBlock">
              <a:extLst>
                <a:ext uri="{FF2B5EF4-FFF2-40B4-BE49-F238E27FC236}">
                  <a16:creationId xmlns:a16="http://schemas.microsoft.com/office/drawing/2014/main" id="{B2FAA981-2F14-417D-84A8-59B5865EBC3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TypeText">
              <a:extLst>
                <a:ext uri="{FF2B5EF4-FFF2-40B4-BE49-F238E27FC236}">
                  <a16:creationId xmlns:a16="http://schemas.microsoft.com/office/drawing/2014/main" id="{B7310777-3052-48A8-918D-7057F0021F83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23" name="TipText">
              <a:extLst>
                <a:ext uri="{FF2B5EF4-FFF2-40B4-BE49-F238E27FC236}">
                  <a16:creationId xmlns:a16="http://schemas.microsoft.com/office/drawing/2014/main" id="{C6E3CE39-F64A-406B-8A1A-C9DE8328E1A2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60A29C81-067F-4A3A-9922-69A3B20F79A6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6464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4AC652-3341-4825-8BEA-AD2CC23C43E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3724911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【2017】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下列选项中，磁盘逻辑格式化程序所作的工作是（    ）</a:t>
            </a:r>
            <a:endParaRPr lang="en-US" altLang="zh-CN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AutoNum type="romanUcPeriod"/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对磁盘进行分区</a:t>
            </a:r>
            <a:endParaRPr lang="en-US" altLang="zh-CN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AutoNum type="romanUcPeriod"/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建立文件系统的根目录</a:t>
            </a:r>
            <a:endParaRPr lang="en-US" altLang="zh-CN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AutoNum type="romanUcPeriod"/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确定磁盘扇区校验码所占的位数</a:t>
            </a:r>
            <a:endParaRPr lang="en-US" altLang="zh-CN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AutoNum type="romanUcPeriod"/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对保存空闲磁盘块信息的数据结构进行初始化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307313-F1B2-4622-8572-C77E0AA5C63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4523424"/>
            <a:ext cx="3904648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仅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II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1CB85A-1720-41F3-8599-8E754BD03DC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209823" y="4523424"/>
            <a:ext cx="3904648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仅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II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IV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B9F215-796F-4DA6-8725-5B3BE41B6E6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5265580"/>
            <a:ext cx="3904648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仅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III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IV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1563A7-68A8-4DBD-864A-EDE41BAE859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209823" y="5265580"/>
            <a:ext cx="3904648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仅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II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IV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6927CEC-16AE-43DE-A113-134B66F7AEC0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4587717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B776D8E-34C9-4AF6-8886-0B37F1B44F99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6343048" y="4587717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A6EFEAA-C32B-4F42-92BA-7BA979D5159D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532987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0F67AE7-158F-4D80-83E5-1ABC633C0F24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6343048" y="532987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AD3A759-8452-448F-9F11-EE0BD73EF2F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626EBEA-0C35-42A5-925A-D52E1C0F0CFB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1ADCAE80-5160-4CD9-B800-A0A960E233C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46402571-8C2F-4517-B262-9007CEEAF3A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40C8CC2B-A3A8-4C2F-B31D-5CE95A347907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259D7F69-EF00-4556-9B82-0102A56DD68A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B6283A0-0DF5-40F9-B228-135C901AF096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8988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62470"/>
            <a:ext cx="12192000" cy="3522133"/>
          </a:xfrm>
          <a:prstGeom prst="rect">
            <a:avLst/>
          </a:prstGeom>
          <a:blipFill>
            <a:blip r:embed="rId2"/>
            <a:srcRect/>
            <a:stretch>
              <a:fillRect t="1" b="-8270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95D4137-B261-4CB4-AD1B-E3716D4B8E90}"/>
              </a:ext>
            </a:extLst>
          </p:cNvPr>
          <p:cNvSpPr txBox="1"/>
          <p:nvPr/>
        </p:nvSpPr>
        <p:spPr>
          <a:xfrm>
            <a:off x="4954024" y="3903131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en-US" sz="54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一节</a:t>
            </a:r>
            <a:endParaRPr lang="en-US" altLang="zh-CN" sz="5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D68DB53-709C-4F99-B4F2-84178504F757}"/>
              </a:ext>
            </a:extLst>
          </p:cNvPr>
          <p:cNvSpPr txBox="1"/>
          <p:nvPr/>
        </p:nvSpPr>
        <p:spPr>
          <a:xfrm>
            <a:off x="3832286" y="5868319"/>
            <a:ext cx="4516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主讲教师：张志超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授课班级：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2019NIIT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6726FB8-ACC0-4F67-9A12-15EB233C359E}"/>
              </a:ext>
            </a:extLst>
          </p:cNvPr>
          <p:cNvSpPr/>
          <p:nvPr/>
        </p:nvSpPr>
        <p:spPr>
          <a:xfrm>
            <a:off x="4607775" y="6402345"/>
            <a:ext cx="2965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2021-2022 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311BE58-468C-48EC-8F40-28EDE8F0A396}"/>
              </a:ext>
            </a:extLst>
          </p:cNvPr>
          <p:cNvCxnSpPr>
            <a:cxnSpLocks/>
          </p:cNvCxnSpPr>
          <p:nvPr/>
        </p:nvCxnSpPr>
        <p:spPr>
          <a:xfrm>
            <a:off x="4344083" y="4878699"/>
            <a:ext cx="341002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0FAF5C6-BCF5-4711-9314-2CC6E32718BB}"/>
              </a:ext>
            </a:extLst>
          </p:cNvPr>
          <p:cNvSpPr txBox="1"/>
          <p:nvPr/>
        </p:nvSpPr>
        <p:spPr>
          <a:xfrm>
            <a:off x="4313889" y="5050344"/>
            <a:ext cx="354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设备管理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990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磁盘结构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磁盘调度算法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005403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磁盘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C0935A-7886-4FFD-A326-56BE35E80B13}"/>
              </a:ext>
            </a:extLst>
          </p:cNvPr>
          <p:cNvSpPr txBox="1"/>
          <p:nvPr/>
        </p:nvSpPr>
        <p:spPr>
          <a:xfrm>
            <a:off x="984502" y="1886398"/>
            <a:ext cx="5925283" cy="279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磁盘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Disk</a:t>
            </a:r>
            <a:r>
              <a:rPr lang="zh-CN" altLang="en-US" sz="2400" b="1" dirty="0"/>
              <a:t>）是由表面涂有磁性物质的金属或塑料构成的圆形盘片，用过一个称为</a:t>
            </a:r>
            <a:r>
              <a:rPr lang="zh-CN" altLang="en-US" sz="2400" b="1" dirty="0">
                <a:solidFill>
                  <a:srgbClr val="FF0000"/>
                </a:solidFill>
              </a:rPr>
              <a:t>磁头</a:t>
            </a:r>
            <a:r>
              <a:rPr lang="zh-CN" altLang="en-US" sz="2400" b="1" dirty="0"/>
              <a:t>的导体线圈从磁盘中读取数据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磁盘上的盘面上的数据存储在一组同心圆中，称为</a:t>
            </a:r>
            <a:r>
              <a:rPr lang="zh-CN" altLang="en-US" sz="2400" b="1" dirty="0">
                <a:solidFill>
                  <a:srgbClr val="FF0000"/>
                </a:solidFill>
              </a:rPr>
              <a:t>磁道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C483B1-4323-44AC-8FF3-27E426351F31}"/>
              </a:ext>
            </a:extLst>
          </p:cNvPr>
          <p:cNvSpPr txBox="1"/>
          <p:nvPr/>
        </p:nvSpPr>
        <p:spPr>
          <a:xfrm>
            <a:off x="953944" y="4772591"/>
            <a:ext cx="9764211" cy="168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每个磁道与磁头一样宽，一个盘面上有上千个磁道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扇磁道上划分为几百个</a:t>
            </a:r>
            <a:r>
              <a:rPr lang="zh-CN" altLang="en-US" sz="2400" b="1" dirty="0">
                <a:solidFill>
                  <a:srgbClr val="FF0000"/>
                </a:solidFill>
              </a:rPr>
              <a:t>扇区</a:t>
            </a:r>
            <a:r>
              <a:rPr lang="zh-CN" altLang="en-US" sz="2400" b="1" dirty="0"/>
              <a:t>，每一个扇区称为一个</a:t>
            </a:r>
            <a:r>
              <a:rPr lang="zh-CN" altLang="en-US" sz="2400" b="1" dirty="0">
                <a:solidFill>
                  <a:srgbClr val="FF0000"/>
                </a:solidFill>
              </a:rPr>
              <a:t>盘块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数据密度从外道项里道增加，磁盘容量受限于最内道的最大记录密度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4760E0D-1180-4E0B-948F-9AD8603A3D0A}"/>
              </a:ext>
            </a:extLst>
          </p:cNvPr>
          <p:cNvSpPr/>
          <p:nvPr/>
        </p:nvSpPr>
        <p:spPr>
          <a:xfrm>
            <a:off x="7687347" y="962524"/>
            <a:ext cx="3737588" cy="3764885"/>
          </a:xfrm>
          <a:prstGeom prst="ellipse">
            <a:avLst/>
          </a:prstGeom>
          <a:solidFill>
            <a:schemeClr val="bg2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BB476FC-195E-4A19-9C21-83F4BC620D57}"/>
              </a:ext>
            </a:extLst>
          </p:cNvPr>
          <p:cNvSpPr/>
          <p:nvPr/>
        </p:nvSpPr>
        <p:spPr>
          <a:xfrm>
            <a:off x="8409835" y="1678640"/>
            <a:ext cx="2292612" cy="2332653"/>
          </a:xfrm>
          <a:prstGeom prst="ellipse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4C2DC31-AD92-410F-BFA1-E5A0C7CA4DA9}"/>
              </a:ext>
            </a:extLst>
          </p:cNvPr>
          <p:cNvSpPr/>
          <p:nvPr/>
        </p:nvSpPr>
        <p:spPr>
          <a:xfrm>
            <a:off x="8740390" y="2014967"/>
            <a:ext cx="1631503" cy="1659998"/>
          </a:xfrm>
          <a:prstGeom prst="ellipse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98A8396-26C8-4474-92F8-AF11CA269B6F}"/>
              </a:ext>
            </a:extLst>
          </p:cNvPr>
          <p:cNvSpPr/>
          <p:nvPr/>
        </p:nvSpPr>
        <p:spPr>
          <a:xfrm>
            <a:off x="8172232" y="1436887"/>
            <a:ext cx="2767819" cy="2816159"/>
          </a:xfrm>
          <a:prstGeom prst="ellipse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08EAFE70-C090-4237-A1E8-41B4E819D5F5}"/>
              </a:ext>
            </a:extLst>
          </p:cNvPr>
          <p:cNvSpPr/>
          <p:nvPr/>
        </p:nvSpPr>
        <p:spPr>
          <a:xfrm>
            <a:off x="7925389" y="1185732"/>
            <a:ext cx="3261505" cy="3318468"/>
          </a:xfrm>
          <a:prstGeom prst="ellipse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C4D19D8-20F6-4843-947D-6254841CA55D}"/>
              </a:ext>
            </a:extLst>
          </p:cNvPr>
          <p:cNvCxnSpPr>
            <a:stCxn id="11" idx="0"/>
            <a:endCxn id="11" idx="4"/>
          </p:cNvCxnSpPr>
          <p:nvPr/>
        </p:nvCxnSpPr>
        <p:spPr>
          <a:xfrm>
            <a:off x="9556141" y="962524"/>
            <a:ext cx="0" cy="3764885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726ED85D-8521-4B8F-93FA-3FBE1262D5AE}"/>
              </a:ext>
            </a:extLst>
          </p:cNvPr>
          <p:cNvCxnSpPr>
            <a:cxnSpLocks/>
            <a:stCxn id="11" idx="1"/>
            <a:endCxn id="11" idx="5"/>
          </p:cNvCxnSpPr>
          <p:nvPr/>
        </p:nvCxnSpPr>
        <p:spPr>
          <a:xfrm>
            <a:off x="8234704" y="1513879"/>
            <a:ext cx="2642874" cy="2662175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F072C73-06B7-490B-BAA1-E984BD85EAF6}"/>
              </a:ext>
            </a:extLst>
          </p:cNvPr>
          <p:cNvCxnSpPr>
            <a:cxnSpLocks/>
            <a:stCxn id="11" idx="7"/>
            <a:endCxn id="11" idx="3"/>
          </p:cNvCxnSpPr>
          <p:nvPr/>
        </p:nvCxnSpPr>
        <p:spPr>
          <a:xfrm flipH="1">
            <a:off x="8234704" y="1513879"/>
            <a:ext cx="2642874" cy="2662175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234F309-1058-44D8-A72E-2CF3A9ECD623}"/>
              </a:ext>
            </a:extLst>
          </p:cNvPr>
          <p:cNvCxnSpPr>
            <a:cxnSpLocks/>
            <a:stCxn id="11" idx="2"/>
            <a:endCxn id="11" idx="6"/>
          </p:cNvCxnSpPr>
          <p:nvPr/>
        </p:nvCxnSpPr>
        <p:spPr>
          <a:xfrm>
            <a:off x="7687347" y="2844967"/>
            <a:ext cx="3737588" cy="0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0334D868-BA44-4186-9825-B16CE5E8CFA3}"/>
              </a:ext>
            </a:extLst>
          </p:cNvPr>
          <p:cNvSpPr/>
          <p:nvPr/>
        </p:nvSpPr>
        <p:spPr>
          <a:xfrm>
            <a:off x="9098941" y="2387767"/>
            <a:ext cx="914400" cy="9144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6B881D4-549A-4DF2-9606-BA3BEBF9043B}"/>
              </a:ext>
            </a:extLst>
          </p:cNvPr>
          <p:cNvCxnSpPr/>
          <p:nvPr/>
        </p:nvCxnSpPr>
        <p:spPr>
          <a:xfrm flipV="1">
            <a:off x="10552922" y="1678640"/>
            <a:ext cx="880815" cy="598029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B57C79EF-80CB-4539-A3B4-3258A1B32556}"/>
              </a:ext>
            </a:extLst>
          </p:cNvPr>
          <p:cNvCxnSpPr>
            <a:cxnSpLocks/>
          </p:cNvCxnSpPr>
          <p:nvPr/>
        </p:nvCxnSpPr>
        <p:spPr>
          <a:xfrm>
            <a:off x="10624095" y="3927434"/>
            <a:ext cx="1038882" cy="2401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AC49908-209F-4BCA-B966-0207C815800F}"/>
              </a:ext>
            </a:extLst>
          </p:cNvPr>
          <p:cNvCxnSpPr/>
          <p:nvPr/>
        </p:nvCxnSpPr>
        <p:spPr>
          <a:xfrm>
            <a:off x="9566316" y="1858131"/>
            <a:ext cx="681780" cy="24098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136C2D8-3E9E-4C45-9E72-B99A61C6B7BD}"/>
              </a:ext>
            </a:extLst>
          </p:cNvPr>
          <p:cNvCxnSpPr>
            <a:cxnSpLocks/>
          </p:cNvCxnSpPr>
          <p:nvPr/>
        </p:nvCxnSpPr>
        <p:spPr>
          <a:xfrm flipV="1">
            <a:off x="8885406" y="1871885"/>
            <a:ext cx="638045" cy="24714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99D6229A-13DF-49B5-9DAE-99753CE2219C}"/>
              </a:ext>
            </a:extLst>
          </p:cNvPr>
          <p:cNvCxnSpPr>
            <a:cxnSpLocks/>
          </p:cNvCxnSpPr>
          <p:nvPr/>
        </p:nvCxnSpPr>
        <p:spPr>
          <a:xfrm flipH="1" flipV="1">
            <a:off x="8347362" y="847932"/>
            <a:ext cx="850853" cy="1129722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600711CA-F729-438A-A1C4-D70E08A280F0}"/>
              </a:ext>
            </a:extLst>
          </p:cNvPr>
          <p:cNvCxnSpPr>
            <a:cxnSpLocks/>
          </p:cNvCxnSpPr>
          <p:nvPr/>
        </p:nvCxnSpPr>
        <p:spPr>
          <a:xfrm flipH="1" flipV="1">
            <a:off x="8347362" y="847932"/>
            <a:ext cx="1566708" cy="1121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6FA38BEC-C21B-425F-87B4-7EAAC586E9DC}"/>
              </a:ext>
            </a:extLst>
          </p:cNvPr>
          <p:cNvSpPr txBox="1"/>
          <p:nvPr/>
        </p:nvSpPr>
        <p:spPr>
          <a:xfrm>
            <a:off x="7631507" y="561363"/>
            <a:ext cx="697627" cy="498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扇区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4E1533A-62A1-4E6E-98BD-A160EDE77E33}"/>
              </a:ext>
            </a:extLst>
          </p:cNvPr>
          <p:cNvSpPr txBox="1"/>
          <p:nvPr/>
        </p:nvSpPr>
        <p:spPr>
          <a:xfrm>
            <a:off x="11025734" y="1133567"/>
            <a:ext cx="1210588" cy="498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磁道间隙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C448DE0-1B5C-417F-B682-858E560704B7}"/>
              </a:ext>
            </a:extLst>
          </p:cNvPr>
          <p:cNvSpPr txBox="1"/>
          <p:nvPr/>
        </p:nvSpPr>
        <p:spPr>
          <a:xfrm>
            <a:off x="10938662" y="4188920"/>
            <a:ext cx="1210588" cy="498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/>
              <a:t>扇区间隙</a:t>
            </a:r>
          </a:p>
        </p:txBody>
      </p:sp>
    </p:spTree>
    <p:extLst>
      <p:ext uri="{BB962C8B-B14F-4D97-AF65-F5344CB8AC3E}">
        <p14:creationId xmlns:p14="http://schemas.microsoft.com/office/powerpoint/2010/main" val="353731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6" grpId="0" animBg="1"/>
      <p:bldP spid="27" grpId="0" animBg="1"/>
      <p:bldP spid="28" grpId="0" animBg="1"/>
      <p:bldP spid="40" grpId="0" animBg="1"/>
      <p:bldP spid="61" grpId="0"/>
      <p:bldP spid="62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磁盘结构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磁盘调度算法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236510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磁盘驱动器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C0935A-7886-4FFD-A326-56BE35E80B13}"/>
              </a:ext>
            </a:extLst>
          </p:cNvPr>
          <p:cNvSpPr txBox="1"/>
          <p:nvPr/>
        </p:nvSpPr>
        <p:spPr>
          <a:xfrm>
            <a:off x="953944" y="1643170"/>
            <a:ext cx="4797151" cy="4457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磁盘安装在磁盘驱动器中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由磁头臂、磁盘轴、用于读写的电子设备组成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磁头固定，磁盘在下面高速旋转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由多个盘面垂直堆叠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每个盘面对应一个磁头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所有盘面上相对位置相同的的磁道组成</a:t>
            </a:r>
            <a:r>
              <a:rPr lang="zh-CN" altLang="en-US" sz="2400" b="1" dirty="0">
                <a:solidFill>
                  <a:srgbClr val="FF0000"/>
                </a:solidFill>
              </a:rPr>
              <a:t>柱面</a:t>
            </a:r>
            <a:endParaRPr lang="en-US" altLang="zh-CN" sz="2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912B1B-9FC4-4240-90B0-1CE3EC5BE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479" y="1366268"/>
            <a:ext cx="5383696" cy="31378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1ED1E2E-54F8-4546-BD91-B690BE1E56D8}"/>
              </a:ext>
            </a:extLst>
          </p:cNvPr>
          <p:cNvSpPr txBox="1"/>
          <p:nvPr/>
        </p:nvSpPr>
        <p:spPr>
          <a:xfrm>
            <a:off x="6580612" y="4972094"/>
            <a:ext cx="5147563" cy="1128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扇区是磁盘可寻址的最小储存单位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地址：柱面号</a:t>
            </a:r>
            <a:r>
              <a:rPr lang="en-US" altLang="zh-CN" sz="2400" b="1" dirty="0"/>
              <a:t>.</a:t>
            </a:r>
            <a:r>
              <a:rPr lang="zh-CN" altLang="en-US" sz="2400" b="1" dirty="0"/>
              <a:t>盘面号</a:t>
            </a:r>
            <a:r>
              <a:rPr lang="en-US" altLang="zh-CN" sz="2400" b="1" dirty="0"/>
              <a:t>.</a:t>
            </a:r>
            <a:r>
              <a:rPr lang="zh-CN" altLang="en-US" sz="2400" b="1" dirty="0"/>
              <a:t>扇区号</a:t>
            </a:r>
          </a:p>
        </p:txBody>
      </p:sp>
    </p:spTree>
    <p:extLst>
      <p:ext uri="{BB962C8B-B14F-4D97-AF65-F5344CB8AC3E}">
        <p14:creationId xmlns:p14="http://schemas.microsoft.com/office/powerpoint/2010/main" val="2611376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磁盘结构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磁盘调度算法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236510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磁盘的管理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C0935A-7886-4FFD-A326-56BE35E80B13}"/>
              </a:ext>
            </a:extLst>
          </p:cNvPr>
          <p:cNvSpPr txBox="1"/>
          <p:nvPr/>
        </p:nvSpPr>
        <p:spPr>
          <a:xfrm>
            <a:off x="953944" y="1516429"/>
            <a:ext cx="10674839" cy="2241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磁盘初始化：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低级格式化</a:t>
            </a:r>
            <a:r>
              <a:rPr lang="en-US" altLang="zh-CN" sz="2400" b="1" dirty="0"/>
              <a:t>----</a:t>
            </a:r>
            <a:r>
              <a:rPr lang="zh-CN" altLang="en-US" sz="2400" b="1" dirty="0"/>
              <a:t>将空白的盘分成扇区以便磁盘控制器能进行读写和操作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磁盘分区：以柱面为单位进行分区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逻辑格式化：创建文件系统（文件结构、各种文件状态表、目录结构）</a:t>
            </a:r>
            <a:endParaRPr lang="en-US" altLang="zh-CN" sz="2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1542817-52F3-45A7-80D2-60D2223AF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242" y="3838777"/>
            <a:ext cx="7212193" cy="30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20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磁盘结构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磁盘调度算法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236510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磁盘的管理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C0935A-7886-4FFD-A326-56BE35E80B13}"/>
              </a:ext>
            </a:extLst>
          </p:cNvPr>
          <p:cNvSpPr txBox="1"/>
          <p:nvPr/>
        </p:nvSpPr>
        <p:spPr>
          <a:xfrm>
            <a:off x="953944" y="1516429"/>
            <a:ext cx="10674839" cy="2236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引导块：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计算机启动时需要一个初始化程序（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、寄存器、设备控制器、内存）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找到磁盘上的操作系统内核，装入内存，并转到起始地址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启动块位于磁盘的固定位置，称为启动磁盘或者系统磁盘</a:t>
            </a:r>
            <a:endParaRPr lang="en-US" altLang="zh-CN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489965-61CD-48A1-90A1-809460507C97}"/>
              </a:ext>
            </a:extLst>
          </p:cNvPr>
          <p:cNvSpPr txBox="1"/>
          <p:nvPr/>
        </p:nvSpPr>
        <p:spPr>
          <a:xfrm>
            <a:off x="953943" y="3903484"/>
            <a:ext cx="10674839" cy="2790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坏块：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磁盘上无法存取数据的扇区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/>
              <a:t>Formate</a:t>
            </a:r>
            <a:r>
              <a:rPr lang="zh-CN" altLang="en-US" sz="2400" b="1" dirty="0"/>
              <a:t>命令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磁盘坏块链表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操作系统只能不使用坏块，不能修复坏块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652964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内容占位符 30">
            <a:extLst>
              <a:ext uri="{FF2B5EF4-FFF2-40B4-BE49-F238E27FC236}">
                <a16:creationId xmlns:a16="http://schemas.microsoft.com/office/drawing/2014/main" id="{3DEAD21A-11DC-47DE-8BDD-FBB40B0D42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236510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多磁盘管理</a:t>
            </a:r>
          </a:p>
        </p:txBody>
      </p:sp>
      <p:sp>
        <p:nvSpPr>
          <p:cNvPr id="32" name="文本占位符 1">
            <a:extLst>
              <a:ext uri="{FF2B5EF4-FFF2-40B4-BE49-F238E27FC236}">
                <a16:creationId xmlns:a16="http://schemas.microsoft.com/office/drawing/2014/main" id="{50B285FE-E36E-4B01-BC9C-4E0AAA0F44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D5F8A236-8930-4E03-A346-015E1DD021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34" name="文本占位符 3">
            <a:extLst>
              <a:ext uri="{FF2B5EF4-FFF2-40B4-BE49-F238E27FC236}">
                <a16:creationId xmlns:a16="http://schemas.microsoft.com/office/drawing/2014/main" id="{C1C25D13-AA23-4B57-B231-0BD208AFB3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id="{4F63D1CB-B98F-41D9-8550-20496EEF6E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磁盘结构</a:t>
            </a:r>
          </a:p>
        </p:txBody>
      </p:sp>
      <p:sp>
        <p:nvSpPr>
          <p:cNvPr id="36" name="文本占位符 5">
            <a:extLst>
              <a:ext uri="{FF2B5EF4-FFF2-40B4-BE49-F238E27FC236}">
                <a16:creationId xmlns:a16="http://schemas.microsoft.com/office/drawing/2014/main" id="{0C8FA059-F83C-4D22-B302-553BA6374A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磁盘调度算法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F6D98D3-13DD-4521-BFBD-317D2E38EA7D}"/>
              </a:ext>
            </a:extLst>
          </p:cNvPr>
          <p:cNvSpPr txBox="1"/>
          <p:nvPr/>
        </p:nvSpPr>
        <p:spPr>
          <a:xfrm>
            <a:off x="1293610" y="1489184"/>
            <a:ext cx="6599884" cy="5006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改善存储的性能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吞吐量（通过并行）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可靠性和可用性（通过冗余）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冗余磁盘阵列（</a:t>
            </a:r>
            <a:r>
              <a:rPr lang="en-US" altLang="zh-CN" sz="2400" b="1" dirty="0"/>
              <a:t>RAID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多种磁盘管理技术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RAID</a:t>
            </a:r>
            <a:r>
              <a:rPr lang="zh-CN" altLang="en-US" sz="2400" b="1" dirty="0"/>
              <a:t>分类：</a:t>
            </a:r>
            <a:r>
              <a:rPr lang="en-US" altLang="zh-CN" sz="2400" b="1" dirty="0"/>
              <a:t>RAID-0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RAID-1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RAID5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冗余磁盘阵列的实现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软件：操作系统内核的文件卷管理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硬件：</a:t>
            </a:r>
            <a:r>
              <a:rPr lang="en-US" altLang="zh-CN" sz="2400" b="1" dirty="0"/>
              <a:t>RAID</a:t>
            </a:r>
            <a:r>
              <a:rPr lang="zh-CN" altLang="en-US" sz="2400" b="1" dirty="0"/>
              <a:t>硬件控制器（</a:t>
            </a:r>
            <a:r>
              <a:rPr lang="en-US" altLang="zh-CN" sz="2400" b="1" dirty="0"/>
              <a:t>I/O</a:t>
            </a:r>
            <a:r>
              <a:rPr lang="zh-CN" altLang="en-US" sz="2400" b="1" dirty="0"/>
              <a:t>）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530867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571461" y="303571"/>
            <a:ext cx="10972800" cy="677844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ctr">
              <a:spcBef>
                <a:spcPct val="0"/>
              </a:spcBef>
            </a:pPr>
            <a:endParaRPr lang="zh-CN" altLang="en-US" sz="4000" dirty="0">
              <a:cs typeface="+mj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78389" y="4612172"/>
            <a:ext cx="2063385" cy="1751784"/>
            <a:chOff x="604280" y="3435846"/>
            <a:chExt cx="1547539" cy="1313838"/>
          </a:xfrm>
        </p:grpSpPr>
        <p:sp>
          <p:nvSpPr>
            <p:cNvPr id="184" name="Text Box 42"/>
            <p:cNvSpPr txBox="1">
              <a:spLocks noChangeArrowheads="1"/>
            </p:cNvSpPr>
            <p:nvPr/>
          </p:nvSpPr>
          <p:spPr bwMode="auto">
            <a:xfrm>
              <a:off x="604280" y="3849437"/>
              <a:ext cx="1547539" cy="900247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1999"/>
                </a:schemeClr>
              </a:outerShdw>
            </a:effec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>
                <a:buFont typeface="Monotype Sorts" charset="0"/>
                <a:buNone/>
              </a:pPr>
              <a:r>
                <a:rPr lang="zh-CN" altLang="en-US" dirty="0">
                  <a:latin typeface="Times" charset="0"/>
                  <a:ea typeface="宋体" charset="0"/>
                  <a:cs typeface="宋体" charset="0"/>
                </a:rPr>
                <a:t> </a:t>
              </a:r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  <a:cs typeface="宋体" charset="0"/>
                </a:rPr>
                <a:t>8   9  10 11</a:t>
              </a:r>
            </a:p>
            <a:p>
              <a:pPr eaLnBrk="1" hangingPunct="1">
                <a:buFont typeface="Monotype Sorts" charset="0"/>
                <a:buNone/>
              </a:pPr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  <a:cs typeface="宋体" charset="0"/>
                </a:rPr>
                <a:t>12 13 14 15 </a:t>
              </a:r>
            </a:p>
            <a:p>
              <a:pPr eaLnBrk="1" hangingPunct="1">
                <a:buFont typeface="Monotype Sorts" charset="0"/>
                <a:buNone/>
              </a:pPr>
              <a:r>
                <a:rPr lang="zh-CN" altLang="en-US" b="1" dirty="0">
                  <a:solidFill>
                    <a:schemeClr val="bg1"/>
                  </a:solidFill>
                  <a:latin typeface="+mj-ea"/>
                  <a:ea typeface="+mj-ea"/>
                  <a:cs typeface="宋体" charset="0"/>
                </a:rPr>
                <a:t> 0   1   2   3</a:t>
              </a:r>
            </a:p>
          </p:txBody>
        </p:sp>
        <p:sp>
          <p:nvSpPr>
            <p:cNvPr id="185" name="Text Box 43"/>
            <p:cNvSpPr txBox="1">
              <a:spLocks noChangeArrowheads="1"/>
            </p:cNvSpPr>
            <p:nvPr/>
          </p:nvSpPr>
          <p:spPr bwMode="auto">
            <a:xfrm>
              <a:off x="775222" y="3435846"/>
              <a:ext cx="1159212" cy="290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  <a:buFont typeface="Monotype Sorts" charset="0"/>
                <a:buNone/>
              </a:pPr>
              <a:r>
                <a:rPr lang="en-US" altLang="zh-CN" b="1" dirty="0">
                  <a:solidFill>
                    <a:srgbClr val="11576A"/>
                  </a:solidFill>
                  <a:latin typeface="+mn-ea"/>
                  <a:ea typeface="+mn-ea"/>
                  <a:cs typeface="宋体" charset="0"/>
                </a:rPr>
                <a:t>OS</a:t>
              </a:r>
              <a:r>
                <a:rPr lang="zh-CN" altLang="en-US" b="1" dirty="0">
                  <a:solidFill>
                    <a:srgbClr val="11576A"/>
                  </a:solidFill>
                  <a:latin typeface="+mn-ea"/>
                  <a:ea typeface="+mn-ea"/>
                  <a:cs typeface="宋体" charset="0"/>
                </a:rPr>
                <a:t>数据块</a:t>
              </a:r>
              <a:endParaRPr lang="en-US" altLang="zh-CN" b="1" dirty="0">
                <a:solidFill>
                  <a:srgbClr val="11576A"/>
                </a:solidFill>
                <a:latin typeface="+mn-ea"/>
                <a:ea typeface="+mn-ea"/>
                <a:cs typeface="宋体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930369" y="2698038"/>
            <a:ext cx="8273427" cy="2099453"/>
            <a:chOff x="2143265" y="2000246"/>
            <a:chExt cx="6205070" cy="1574590"/>
          </a:xfrm>
        </p:grpSpPr>
        <p:sp>
          <p:nvSpPr>
            <p:cNvPr id="313" name="Line 86"/>
            <p:cNvSpPr>
              <a:spLocks noChangeShapeType="1"/>
            </p:cNvSpPr>
            <p:nvPr/>
          </p:nvSpPr>
          <p:spPr bwMode="auto">
            <a:xfrm>
              <a:off x="7307725" y="2998944"/>
              <a:ext cx="0" cy="575892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14" name="Line 87"/>
            <p:cNvSpPr>
              <a:spLocks noChangeShapeType="1"/>
            </p:cNvSpPr>
            <p:nvPr/>
          </p:nvSpPr>
          <p:spPr bwMode="auto">
            <a:xfrm flipH="1">
              <a:off x="7972339" y="3152029"/>
              <a:ext cx="369377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15" name="Oval 88"/>
            <p:cNvSpPr>
              <a:spLocks noChangeArrowheads="1"/>
            </p:cNvSpPr>
            <p:nvPr/>
          </p:nvSpPr>
          <p:spPr bwMode="auto">
            <a:xfrm>
              <a:off x="6441875" y="2644662"/>
              <a:ext cx="1754208" cy="650247"/>
            </a:xfrm>
            <a:prstGeom prst="ellipse">
              <a:avLst/>
            </a:prstGeom>
            <a:gradFill>
              <a:gsLst>
                <a:gs pos="100000">
                  <a:srgbClr val="339900"/>
                </a:gs>
                <a:gs pos="0">
                  <a:srgbClr val="CCFF9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16" name="Oval 89"/>
            <p:cNvSpPr>
              <a:spLocks noChangeArrowheads="1"/>
            </p:cNvSpPr>
            <p:nvPr/>
          </p:nvSpPr>
          <p:spPr bwMode="auto">
            <a:xfrm>
              <a:off x="6621929" y="2800663"/>
              <a:ext cx="1394099" cy="295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17" name="Line 90"/>
            <p:cNvSpPr>
              <a:spLocks noChangeShapeType="1"/>
            </p:cNvSpPr>
            <p:nvPr/>
          </p:nvSpPr>
          <p:spPr bwMode="auto">
            <a:xfrm flipH="1">
              <a:off x="7972339" y="2901261"/>
              <a:ext cx="369377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18" name="Oval 91"/>
            <p:cNvSpPr>
              <a:spLocks noChangeArrowheads="1"/>
            </p:cNvSpPr>
            <p:nvPr/>
          </p:nvSpPr>
          <p:spPr bwMode="auto">
            <a:xfrm>
              <a:off x="6441875" y="2383688"/>
              <a:ext cx="1754208" cy="650247"/>
            </a:xfrm>
            <a:prstGeom prst="ellipse">
              <a:avLst/>
            </a:prstGeom>
            <a:gradFill>
              <a:gsLst>
                <a:gs pos="100000">
                  <a:srgbClr val="339900"/>
                </a:gs>
                <a:gs pos="0">
                  <a:srgbClr val="CCFF9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19" name="Oval 92"/>
            <p:cNvSpPr>
              <a:spLocks noChangeArrowheads="1"/>
            </p:cNvSpPr>
            <p:nvPr/>
          </p:nvSpPr>
          <p:spPr bwMode="auto">
            <a:xfrm>
              <a:off x="6621929" y="2561558"/>
              <a:ext cx="1394099" cy="295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20" name="Line 93"/>
            <p:cNvSpPr>
              <a:spLocks noChangeShapeType="1"/>
            </p:cNvSpPr>
            <p:nvPr/>
          </p:nvSpPr>
          <p:spPr bwMode="auto">
            <a:xfrm flipH="1">
              <a:off x="7977634" y="2504679"/>
              <a:ext cx="370701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21" name="Oval 94"/>
            <p:cNvSpPr>
              <a:spLocks noChangeArrowheads="1"/>
            </p:cNvSpPr>
            <p:nvPr/>
          </p:nvSpPr>
          <p:spPr bwMode="auto">
            <a:xfrm>
              <a:off x="6441875" y="2144583"/>
              <a:ext cx="1754208" cy="650247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23" name="Line 96"/>
            <p:cNvSpPr>
              <a:spLocks noChangeShapeType="1"/>
            </p:cNvSpPr>
            <p:nvPr/>
          </p:nvSpPr>
          <p:spPr bwMode="auto">
            <a:xfrm flipH="1">
              <a:off x="8021324" y="2465333"/>
              <a:ext cx="190646" cy="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24" name="Line 97"/>
            <p:cNvSpPr>
              <a:spLocks noChangeShapeType="1"/>
            </p:cNvSpPr>
            <p:nvPr/>
          </p:nvSpPr>
          <p:spPr bwMode="auto">
            <a:xfrm>
              <a:off x="7307725" y="2630229"/>
              <a:ext cx="0" cy="154543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25" name="Line 98"/>
            <p:cNvSpPr>
              <a:spLocks noChangeShapeType="1"/>
            </p:cNvSpPr>
            <p:nvPr/>
          </p:nvSpPr>
          <p:spPr bwMode="auto">
            <a:xfrm flipH="1">
              <a:off x="7707552" y="2189780"/>
              <a:ext cx="54281" cy="144337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26" name="Line 99"/>
            <p:cNvSpPr>
              <a:spLocks noChangeShapeType="1"/>
            </p:cNvSpPr>
            <p:nvPr/>
          </p:nvSpPr>
          <p:spPr bwMode="auto">
            <a:xfrm>
              <a:off x="7793608" y="2584885"/>
              <a:ext cx="68844" cy="123926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27" name="Line 100"/>
            <p:cNvSpPr>
              <a:spLocks noChangeShapeType="1"/>
            </p:cNvSpPr>
            <p:nvPr/>
          </p:nvSpPr>
          <p:spPr bwMode="auto">
            <a:xfrm>
              <a:off x="7569864" y="2620023"/>
              <a:ext cx="21183" cy="164749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28" name="Line 101"/>
            <p:cNvSpPr>
              <a:spLocks noChangeShapeType="1"/>
            </p:cNvSpPr>
            <p:nvPr/>
          </p:nvSpPr>
          <p:spPr bwMode="auto">
            <a:xfrm flipV="1">
              <a:off x="7471893" y="2151192"/>
              <a:ext cx="14563" cy="156001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29" name="Line 102"/>
            <p:cNvSpPr>
              <a:spLocks noChangeShapeType="1"/>
            </p:cNvSpPr>
            <p:nvPr/>
          </p:nvSpPr>
          <p:spPr bwMode="auto">
            <a:xfrm flipV="1">
              <a:off x="7898199" y="2256846"/>
              <a:ext cx="92675" cy="11372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30" name="Line 103"/>
            <p:cNvSpPr>
              <a:spLocks noChangeShapeType="1"/>
            </p:cNvSpPr>
            <p:nvPr/>
          </p:nvSpPr>
          <p:spPr bwMode="auto">
            <a:xfrm>
              <a:off x="7950099" y="2551887"/>
              <a:ext cx="117830" cy="7144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31" name="Oval 104"/>
            <p:cNvSpPr>
              <a:spLocks noChangeArrowheads="1"/>
            </p:cNvSpPr>
            <p:nvPr/>
          </p:nvSpPr>
          <p:spPr bwMode="auto">
            <a:xfrm>
              <a:off x="6621929" y="2320996"/>
              <a:ext cx="1394099" cy="2974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32" name="Line 105"/>
            <p:cNvSpPr>
              <a:spLocks noChangeShapeType="1"/>
            </p:cNvSpPr>
            <p:nvPr/>
          </p:nvSpPr>
          <p:spPr bwMode="auto">
            <a:xfrm flipH="1">
              <a:off x="7054855" y="2622404"/>
              <a:ext cx="30450" cy="164749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33" name="Line 106"/>
            <p:cNvSpPr>
              <a:spLocks noChangeShapeType="1"/>
            </p:cNvSpPr>
            <p:nvPr/>
          </p:nvSpPr>
          <p:spPr bwMode="auto">
            <a:xfrm flipH="1">
              <a:off x="6441074" y="2475539"/>
              <a:ext cx="172111" cy="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34" name="Line 107"/>
            <p:cNvSpPr>
              <a:spLocks noChangeShapeType="1"/>
            </p:cNvSpPr>
            <p:nvPr/>
          </p:nvSpPr>
          <p:spPr bwMode="auto">
            <a:xfrm flipH="1">
              <a:off x="6783449" y="2598154"/>
              <a:ext cx="79436" cy="123926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35" name="Line 108"/>
            <p:cNvSpPr>
              <a:spLocks noChangeShapeType="1"/>
            </p:cNvSpPr>
            <p:nvPr/>
          </p:nvSpPr>
          <p:spPr bwMode="auto">
            <a:xfrm>
              <a:off x="6893335" y="2189780"/>
              <a:ext cx="45014" cy="144337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36" name="Line 109"/>
            <p:cNvSpPr>
              <a:spLocks noChangeShapeType="1"/>
            </p:cNvSpPr>
            <p:nvPr/>
          </p:nvSpPr>
          <p:spPr bwMode="auto">
            <a:xfrm flipH="1" flipV="1">
              <a:off x="6662704" y="2259227"/>
              <a:ext cx="67520" cy="11372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37" name="Line 110"/>
            <p:cNvSpPr>
              <a:spLocks noChangeShapeType="1"/>
            </p:cNvSpPr>
            <p:nvPr/>
          </p:nvSpPr>
          <p:spPr bwMode="auto">
            <a:xfrm flipH="1" flipV="1">
              <a:off x="7154149" y="2161397"/>
              <a:ext cx="17211" cy="14579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38" name="Line 111"/>
            <p:cNvSpPr>
              <a:spLocks noChangeShapeType="1"/>
            </p:cNvSpPr>
            <p:nvPr/>
          </p:nvSpPr>
          <p:spPr bwMode="auto">
            <a:xfrm flipH="1">
              <a:off x="6588564" y="2559712"/>
              <a:ext cx="131069" cy="8164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39" name="Oval 112"/>
            <p:cNvSpPr>
              <a:spLocks noChangeArrowheads="1"/>
            </p:cNvSpPr>
            <p:nvPr/>
          </p:nvSpPr>
          <p:spPr bwMode="auto">
            <a:xfrm>
              <a:off x="7269331" y="2428884"/>
              <a:ext cx="78112" cy="61234"/>
            </a:xfrm>
            <a:prstGeom prst="ellipse">
              <a:avLst/>
            </a:prstGeom>
            <a:solidFill>
              <a:srgbClr val="11576A"/>
            </a:solidFill>
            <a:ln w="12700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40" name="Line 113"/>
            <p:cNvSpPr>
              <a:spLocks noChangeShapeType="1"/>
            </p:cNvSpPr>
            <p:nvPr/>
          </p:nvSpPr>
          <p:spPr bwMode="auto">
            <a:xfrm>
              <a:off x="7311697" y="2000246"/>
              <a:ext cx="0" cy="440302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41" name="Line 114"/>
            <p:cNvSpPr>
              <a:spLocks noChangeShapeType="1"/>
            </p:cNvSpPr>
            <p:nvPr/>
          </p:nvSpPr>
          <p:spPr bwMode="auto">
            <a:xfrm flipH="1">
              <a:off x="7977634" y="2390958"/>
              <a:ext cx="370701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42" name="Line 115"/>
            <p:cNvSpPr>
              <a:spLocks noChangeShapeType="1"/>
            </p:cNvSpPr>
            <p:nvPr/>
          </p:nvSpPr>
          <p:spPr bwMode="auto">
            <a:xfrm>
              <a:off x="7996169" y="2404099"/>
              <a:ext cx="0" cy="37907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43" name="Line 116"/>
            <p:cNvSpPr>
              <a:spLocks noChangeShapeType="1"/>
            </p:cNvSpPr>
            <p:nvPr/>
          </p:nvSpPr>
          <p:spPr bwMode="auto">
            <a:xfrm flipH="1">
              <a:off x="7977634" y="3047057"/>
              <a:ext cx="370701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44" name="Line 117"/>
            <p:cNvSpPr>
              <a:spLocks noChangeShapeType="1"/>
            </p:cNvSpPr>
            <p:nvPr/>
          </p:nvSpPr>
          <p:spPr bwMode="auto">
            <a:xfrm flipH="1">
              <a:off x="7977634" y="2786064"/>
              <a:ext cx="370701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45" name="Line 118"/>
            <p:cNvSpPr>
              <a:spLocks noChangeShapeType="1"/>
            </p:cNvSpPr>
            <p:nvPr/>
          </p:nvSpPr>
          <p:spPr bwMode="auto">
            <a:xfrm>
              <a:off x="7996169" y="2790457"/>
              <a:ext cx="0" cy="36449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46" name="Line 119"/>
            <p:cNvSpPr>
              <a:spLocks noChangeShapeType="1"/>
            </p:cNvSpPr>
            <p:nvPr/>
          </p:nvSpPr>
          <p:spPr bwMode="auto">
            <a:xfrm>
              <a:off x="7996169" y="3039767"/>
              <a:ext cx="0" cy="36449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48" name="Line 121"/>
            <p:cNvSpPr>
              <a:spLocks noChangeShapeType="1"/>
            </p:cNvSpPr>
            <p:nvPr/>
          </p:nvSpPr>
          <p:spPr bwMode="auto">
            <a:xfrm>
              <a:off x="8335096" y="2415743"/>
              <a:ext cx="0" cy="114741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76" name="Line 86"/>
            <p:cNvSpPr>
              <a:spLocks noChangeShapeType="1"/>
            </p:cNvSpPr>
            <p:nvPr/>
          </p:nvSpPr>
          <p:spPr bwMode="auto">
            <a:xfrm>
              <a:off x="5167100" y="2998944"/>
              <a:ext cx="0" cy="575892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77" name="Line 87"/>
            <p:cNvSpPr>
              <a:spLocks noChangeShapeType="1"/>
            </p:cNvSpPr>
            <p:nvPr/>
          </p:nvSpPr>
          <p:spPr bwMode="auto">
            <a:xfrm flipH="1">
              <a:off x="5831714" y="3152029"/>
              <a:ext cx="369377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78" name="Oval 88"/>
            <p:cNvSpPr>
              <a:spLocks noChangeArrowheads="1"/>
            </p:cNvSpPr>
            <p:nvPr/>
          </p:nvSpPr>
          <p:spPr bwMode="auto">
            <a:xfrm>
              <a:off x="4301250" y="2644662"/>
              <a:ext cx="1754208" cy="650247"/>
            </a:xfrm>
            <a:prstGeom prst="ellipse">
              <a:avLst/>
            </a:prstGeom>
            <a:gradFill>
              <a:gsLst>
                <a:gs pos="100000">
                  <a:srgbClr val="339900"/>
                </a:gs>
                <a:gs pos="0">
                  <a:srgbClr val="CCFF9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79" name="Oval 89"/>
            <p:cNvSpPr>
              <a:spLocks noChangeArrowheads="1"/>
            </p:cNvSpPr>
            <p:nvPr/>
          </p:nvSpPr>
          <p:spPr bwMode="auto">
            <a:xfrm>
              <a:off x="4481304" y="2800663"/>
              <a:ext cx="1394099" cy="295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80" name="Line 90"/>
            <p:cNvSpPr>
              <a:spLocks noChangeShapeType="1"/>
            </p:cNvSpPr>
            <p:nvPr/>
          </p:nvSpPr>
          <p:spPr bwMode="auto">
            <a:xfrm flipH="1">
              <a:off x="5831714" y="2901261"/>
              <a:ext cx="369377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81" name="Oval 91"/>
            <p:cNvSpPr>
              <a:spLocks noChangeArrowheads="1"/>
            </p:cNvSpPr>
            <p:nvPr/>
          </p:nvSpPr>
          <p:spPr bwMode="auto">
            <a:xfrm>
              <a:off x="4301250" y="2383688"/>
              <a:ext cx="1754208" cy="650247"/>
            </a:xfrm>
            <a:prstGeom prst="ellipse">
              <a:avLst/>
            </a:prstGeom>
            <a:gradFill>
              <a:gsLst>
                <a:gs pos="100000">
                  <a:srgbClr val="339900"/>
                </a:gs>
                <a:gs pos="0">
                  <a:srgbClr val="CCFF9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82" name="Oval 92"/>
            <p:cNvSpPr>
              <a:spLocks noChangeArrowheads="1"/>
            </p:cNvSpPr>
            <p:nvPr/>
          </p:nvSpPr>
          <p:spPr bwMode="auto">
            <a:xfrm>
              <a:off x="4481304" y="2561558"/>
              <a:ext cx="1394099" cy="295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83" name="Line 93"/>
            <p:cNvSpPr>
              <a:spLocks noChangeShapeType="1"/>
            </p:cNvSpPr>
            <p:nvPr/>
          </p:nvSpPr>
          <p:spPr bwMode="auto">
            <a:xfrm flipH="1">
              <a:off x="5837009" y="2504679"/>
              <a:ext cx="370701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84" name="Oval 94"/>
            <p:cNvSpPr>
              <a:spLocks noChangeArrowheads="1"/>
            </p:cNvSpPr>
            <p:nvPr/>
          </p:nvSpPr>
          <p:spPr bwMode="auto">
            <a:xfrm>
              <a:off x="4301250" y="2144583"/>
              <a:ext cx="1754208" cy="650247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86" name="Line 96"/>
            <p:cNvSpPr>
              <a:spLocks noChangeShapeType="1"/>
            </p:cNvSpPr>
            <p:nvPr/>
          </p:nvSpPr>
          <p:spPr bwMode="auto">
            <a:xfrm flipH="1">
              <a:off x="5880699" y="2465333"/>
              <a:ext cx="190646" cy="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87" name="Line 97"/>
            <p:cNvSpPr>
              <a:spLocks noChangeShapeType="1"/>
            </p:cNvSpPr>
            <p:nvPr/>
          </p:nvSpPr>
          <p:spPr bwMode="auto">
            <a:xfrm>
              <a:off x="5167100" y="2630229"/>
              <a:ext cx="0" cy="154543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88" name="Line 98"/>
            <p:cNvSpPr>
              <a:spLocks noChangeShapeType="1"/>
            </p:cNvSpPr>
            <p:nvPr/>
          </p:nvSpPr>
          <p:spPr bwMode="auto">
            <a:xfrm flipH="1">
              <a:off x="5566927" y="2189780"/>
              <a:ext cx="54281" cy="144337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89" name="Line 99"/>
            <p:cNvSpPr>
              <a:spLocks noChangeShapeType="1"/>
            </p:cNvSpPr>
            <p:nvPr/>
          </p:nvSpPr>
          <p:spPr bwMode="auto">
            <a:xfrm>
              <a:off x="5652983" y="2584885"/>
              <a:ext cx="68844" cy="123926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90" name="Line 100"/>
            <p:cNvSpPr>
              <a:spLocks noChangeShapeType="1"/>
            </p:cNvSpPr>
            <p:nvPr/>
          </p:nvSpPr>
          <p:spPr bwMode="auto">
            <a:xfrm>
              <a:off x="5429239" y="2620023"/>
              <a:ext cx="21183" cy="164749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91" name="Line 101"/>
            <p:cNvSpPr>
              <a:spLocks noChangeShapeType="1"/>
            </p:cNvSpPr>
            <p:nvPr/>
          </p:nvSpPr>
          <p:spPr bwMode="auto">
            <a:xfrm flipV="1">
              <a:off x="5331268" y="2151192"/>
              <a:ext cx="14563" cy="156001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92" name="Line 102"/>
            <p:cNvSpPr>
              <a:spLocks noChangeShapeType="1"/>
            </p:cNvSpPr>
            <p:nvPr/>
          </p:nvSpPr>
          <p:spPr bwMode="auto">
            <a:xfrm flipV="1">
              <a:off x="5757574" y="2256846"/>
              <a:ext cx="92675" cy="11372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93" name="Line 103"/>
            <p:cNvSpPr>
              <a:spLocks noChangeShapeType="1"/>
            </p:cNvSpPr>
            <p:nvPr/>
          </p:nvSpPr>
          <p:spPr bwMode="auto">
            <a:xfrm>
              <a:off x="5809474" y="2551887"/>
              <a:ext cx="117830" cy="7144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94" name="Oval 104"/>
            <p:cNvSpPr>
              <a:spLocks noChangeArrowheads="1"/>
            </p:cNvSpPr>
            <p:nvPr/>
          </p:nvSpPr>
          <p:spPr bwMode="auto">
            <a:xfrm>
              <a:off x="4481304" y="2320996"/>
              <a:ext cx="1394099" cy="2974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95" name="Line 105"/>
            <p:cNvSpPr>
              <a:spLocks noChangeShapeType="1"/>
            </p:cNvSpPr>
            <p:nvPr/>
          </p:nvSpPr>
          <p:spPr bwMode="auto">
            <a:xfrm flipH="1">
              <a:off x="4914230" y="2622404"/>
              <a:ext cx="30450" cy="164749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96" name="Line 106"/>
            <p:cNvSpPr>
              <a:spLocks noChangeShapeType="1"/>
            </p:cNvSpPr>
            <p:nvPr/>
          </p:nvSpPr>
          <p:spPr bwMode="auto">
            <a:xfrm flipH="1">
              <a:off x="4300449" y="2475539"/>
              <a:ext cx="172111" cy="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97" name="Line 107"/>
            <p:cNvSpPr>
              <a:spLocks noChangeShapeType="1"/>
            </p:cNvSpPr>
            <p:nvPr/>
          </p:nvSpPr>
          <p:spPr bwMode="auto">
            <a:xfrm flipH="1">
              <a:off x="4642824" y="2598154"/>
              <a:ext cx="79436" cy="123926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98" name="Line 108"/>
            <p:cNvSpPr>
              <a:spLocks noChangeShapeType="1"/>
            </p:cNvSpPr>
            <p:nvPr/>
          </p:nvSpPr>
          <p:spPr bwMode="auto">
            <a:xfrm>
              <a:off x="4752710" y="2189780"/>
              <a:ext cx="45014" cy="144337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99" name="Line 109"/>
            <p:cNvSpPr>
              <a:spLocks noChangeShapeType="1"/>
            </p:cNvSpPr>
            <p:nvPr/>
          </p:nvSpPr>
          <p:spPr bwMode="auto">
            <a:xfrm flipH="1" flipV="1">
              <a:off x="4522079" y="2259227"/>
              <a:ext cx="67520" cy="11372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00" name="Line 110"/>
            <p:cNvSpPr>
              <a:spLocks noChangeShapeType="1"/>
            </p:cNvSpPr>
            <p:nvPr/>
          </p:nvSpPr>
          <p:spPr bwMode="auto">
            <a:xfrm flipH="1" flipV="1">
              <a:off x="5013524" y="2161397"/>
              <a:ext cx="17211" cy="14579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01" name="Line 111"/>
            <p:cNvSpPr>
              <a:spLocks noChangeShapeType="1"/>
            </p:cNvSpPr>
            <p:nvPr/>
          </p:nvSpPr>
          <p:spPr bwMode="auto">
            <a:xfrm flipH="1">
              <a:off x="4447939" y="2559712"/>
              <a:ext cx="131069" cy="8164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02" name="Oval 112"/>
            <p:cNvSpPr>
              <a:spLocks noChangeArrowheads="1"/>
            </p:cNvSpPr>
            <p:nvPr/>
          </p:nvSpPr>
          <p:spPr bwMode="auto">
            <a:xfrm>
              <a:off x="5128706" y="2428884"/>
              <a:ext cx="78112" cy="61234"/>
            </a:xfrm>
            <a:prstGeom prst="ellipse">
              <a:avLst/>
            </a:prstGeom>
            <a:solidFill>
              <a:srgbClr val="11576A"/>
            </a:solidFill>
            <a:ln w="12700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303" name="Line 113"/>
            <p:cNvSpPr>
              <a:spLocks noChangeShapeType="1"/>
            </p:cNvSpPr>
            <p:nvPr/>
          </p:nvSpPr>
          <p:spPr bwMode="auto">
            <a:xfrm>
              <a:off x="5171072" y="2000246"/>
              <a:ext cx="0" cy="440302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04" name="Line 114"/>
            <p:cNvSpPr>
              <a:spLocks noChangeShapeType="1"/>
            </p:cNvSpPr>
            <p:nvPr/>
          </p:nvSpPr>
          <p:spPr bwMode="auto">
            <a:xfrm flipH="1">
              <a:off x="5837009" y="2390958"/>
              <a:ext cx="370701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05" name="Line 115"/>
            <p:cNvSpPr>
              <a:spLocks noChangeShapeType="1"/>
            </p:cNvSpPr>
            <p:nvPr/>
          </p:nvSpPr>
          <p:spPr bwMode="auto">
            <a:xfrm>
              <a:off x="5855544" y="2404099"/>
              <a:ext cx="0" cy="37907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06" name="Line 116"/>
            <p:cNvSpPr>
              <a:spLocks noChangeShapeType="1"/>
            </p:cNvSpPr>
            <p:nvPr/>
          </p:nvSpPr>
          <p:spPr bwMode="auto">
            <a:xfrm flipH="1">
              <a:off x="5837009" y="3047057"/>
              <a:ext cx="370701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07" name="Line 117"/>
            <p:cNvSpPr>
              <a:spLocks noChangeShapeType="1"/>
            </p:cNvSpPr>
            <p:nvPr/>
          </p:nvSpPr>
          <p:spPr bwMode="auto">
            <a:xfrm flipH="1">
              <a:off x="5837009" y="2786064"/>
              <a:ext cx="370701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08" name="Line 118"/>
            <p:cNvSpPr>
              <a:spLocks noChangeShapeType="1"/>
            </p:cNvSpPr>
            <p:nvPr/>
          </p:nvSpPr>
          <p:spPr bwMode="auto">
            <a:xfrm>
              <a:off x="5855544" y="2790457"/>
              <a:ext cx="0" cy="36449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09" name="Line 119"/>
            <p:cNvSpPr>
              <a:spLocks noChangeShapeType="1"/>
            </p:cNvSpPr>
            <p:nvPr/>
          </p:nvSpPr>
          <p:spPr bwMode="auto">
            <a:xfrm>
              <a:off x="5855544" y="3039767"/>
              <a:ext cx="0" cy="36449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11" name="Line 121"/>
            <p:cNvSpPr>
              <a:spLocks noChangeShapeType="1"/>
            </p:cNvSpPr>
            <p:nvPr/>
          </p:nvSpPr>
          <p:spPr bwMode="auto">
            <a:xfrm>
              <a:off x="6194471" y="2415743"/>
              <a:ext cx="0" cy="114741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28" name="Line 86"/>
            <p:cNvSpPr>
              <a:spLocks noChangeShapeType="1"/>
            </p:cNvSpPr>
            <p:nvPr/>
          </p:nvSpPr>
          <p:spPr bwMode="auto">
            <a:xfrm>
              <a:off x="3009916" y="2998944"/>
              <a:ext cx="0" cy="575892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29" name="Line 87"/>
            <p:cNvSpPr>
              <a:spLocks noChangeShapeType="1"/>
            </p:cNvSpPr>
            <p:nvPr/>
          </p:nvSpPr>
          <p:spPr bwMode="auto">
            <a:xfrm flipH="1">
              <a:off x="3674530" y="3152029"/>
              <a:ext cx="369377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30" name="Oval 88"/>
            <p:cNvSpPr>
              <a:spLocks noChangeArrowheads="1"/>
            </p:cNvSpPr>
            <p:nvPr/>
          </p:nvSpPr>
          <p:spPr bwMode="auto">
            <a:xfrm>
              <a:off x="2144066" y="2644662"/>
              <a:ext cx="1754208" cy="650247"/>
            </a:xfrm>
            <a:prstGeom prst="ellipse">
              <a:avLst/>
            </a:prstGeom>
            <a:gradFill>
              <a:gsLst>
                <a:gs pos="100000">
                  <a:srgbClr val="339900"/>
                </a:gs>
                <a:gs pos="0">
                  <a:srgbClr val="CCFF9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31" name="Oval 89"/>
            <p:cNvSpPr>
              <a:spLocks noChangeArrowheads="1"/>
            </p:cNvSpPr>
            <p:nvPr/>
          </p:nvSpPr>
          <p:spPr bwMode="auto">
            <a:xfrm>
              <a:off x="2324120" y="2800663"/>
              <a:ext cx="1394099" cy="295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32" name="Line 90"/>
            <p:cNvSpPr>
              <a:spLocks noChangeShapeType="1"/>
            </p:cNvSpPr>
            <p:nvPr/>
          </p:nvSpPr>
          <p:spPr bwMode="auto">
            <a:xfrm flipH="1">
              <a:off x="3674530" y="2901261"/>
              <a:ext cx="369377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33" name="Oval 91"/>
            <p:cNvSpPr>
              <a:spLocks noChangeArrowheads="1"/>
            </p:cNvSpPr>
            <p:nvPr/>
          </p:nvSpPr>
          <p:spPr bwMode="auto">
            <a:xfrm>
              <a:off x="2144066" y="2383688"/>
              <a:ext cx="1754208" cy="650247"/>
            </a:xfrm>
            <a:prstGeom prst="ellipse">
              <a:avLst/>
            </a:prstGeom>
            <a:gradFill>
              <a:gsLst>
                <a:gs pos="100000">
                  <a:srgbClr val="339900"/>
                </a:gs>
                <a:gs pos="0">
                  <a:srgbClr val="CCFF9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34" name="Oval 92"/>
            <p:cNvSpPr>
              <a:spLocks noChangeArrowheads="1"/>
            </p:cNvSpPr>
            <p:nvPr/>
          </p:nvSpPr>
          <p:spPr bwMode="auto">
            <a:xfrm>
              <a:off x="2324120" y="2561558"/>
              <a:ext cx="1394099" cy="2959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35" name="Line 93"/>
            <p:cNvSpPr>
              <a:spLocks noChangeShapeType="1"/>
            </p:cNvSpPr>
            <p:nvPr/>
          </p:nvSpPr>
          <p:spPr bwMode="auto">
            <a:xfrm flipH="1">
              <a:off x="3679825" y="2504679"/>
              <a:ext cx="370701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36" name="Oval 94"/>
            <p:cNvSpPr>
              <a:spLocks noChangeArrowheads="1"/>
            </p:cNvSpPr>
            <p:nvPr/>
          </p:nvSpPr>
          <p:spPr bwMode="auto">
            <a:xfrm>
              <a:off x="2144066" y="2144583"/>
              <a:ext cx="1754208" cy="650247"/>
            </a:xfrm>
            <a:prstGeom prst="ellipse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38" name="Line 96"/>
            <p:cNvSpPr>
              <a:spLocks noChangeShapeType="1"/>
            </p:cNvSpPr>
            <p:nvPr/>
          </p:nvSpPr>
          <p:spPr bwMode="auto">
            <a:xfrm flipH="1">
              <a:off x="3723515" y="2465333"/>
              <a:ext cx="190646" cy="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39" name="Line 97"/>
            <p:cNvSpPr>
              <a:spLocks noChangeShapeType="1"/>
            </p:cNvSpPr>
            <p:nvPr/>
          </p:nvSpPr>
          <p:spPr bwMode="auto">
            <a:xfrm>
              <a:off x="3009916" y="2630229"/>
              <a:ext cx="0" cy="154543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40" name="Line 98"/>
            <p:cNvSpPr>
              <a:spLocks noChangeShapeType="1"/>
            </p:cNvSpPr>
            <p:nvPr/>
          </p:nvSpPr>
          <p:spPr bwMode="auto">
            <a:xfrm flipH="1">
              <a:off x="3409743" y="2189780"/>
              <a:ext cx="54281" cy="144337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41" name="Line 99"/>
            <p:cNvSpPr>
              <a:spLocks noChangeShapeType="1"/>
            </p:cNvSpPr>
            <p:nvPr/>
          </p:nvSpPr>
          <p:spPr bwMode="auto">
            <a:xfrm>
              <a:off x="3495799" y="2584885"/>
              <a:ext cx="68844" cy="123926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42" name="Line 100"/>
            <p:cNvSpPr>
              <a:spLocks noChangeShapeType="1"/>
            </p:cNvSpPr>
            <p:nvPr/>
          </p:nvSpPr>
          <p:spPr bwMode="auto">
            <a:xfrm>
              <a:off x="3272055" y="2620023"/>
              <a:ext cx="21183" cy="164749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43" name="Line 101"/>
            <p:cNvSpPr>
              <a:spLocks noChangeShapeType="1"/>
            </p:cNvSpPr>
            <p:nvPr/>
          </p:nvSpPr>
          <p:spPr bwMode="auto">
            <a:xfrm flipV="1">
              <a:off x="3174084" y="2151192"/>
              <a:ext cx="14563" cy="156001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44" name="Line 102"/>
            <p:cNvSpPr>
              <a:spLocks noChangeShapeType="1"/>
            </p:cNvSpPr>
            <p:nvPr/>
          </p:nvSpPr>
          <p:spPr bwMode="auto">
            <a:xfrm flipV="1">
              <a:off x="3600390" y="2256846"/>
              <a:ext cx="92675" cy="11372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45" name="Line 103"/>
            <p:cNvSpPr>
              <a:spLocks noChangeShapeType="1"/>
            </p:cNvSpPr>
            <p:nvPr/>
          </p:nvSpPr>
          <p:spPr bwMode="auto">
            <a:xfrm>
              <a:off x="3652290" y="2551887"/>
              <a:ext cx="117830" cy="7144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46" name="Oval 104"/>
            <p:cNvSpPr>
              <a:spLocks noChangeArrowheads="1"/>
            </p:cNvSpPr>
            <p:nvPr/>
          </p:nvSpPr>
          <p:spPr bwMode="auto">
            <a:xfrm>
              <a:off x="2324120" y="2320996"/>
              <a:ext cx="1394099" cy="29742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47" name="Line 105"/>
            <p:cNvSpPr>
              <a:spLocks noChangeShapeType="1"/>
            </p:cNvSpPr>
            <p:nvPr/>
          </p:nvSpPr>
          <p:spPr bwMode="auto">
            <a:xfrm flipH="1">
              <a:off x="2757046" y="2622404"/>
              <a:ext cx="30450" cy="164749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48" name="Line 106"/>
            <p:cNvSpPr>
              <a:spLocks noChangeShapeType="1"/>
            </p:cNvSpPr>
            <p:nvPr/>
          </p:nvSpPr>
          <p:spPr bwMode="auto">
            <a:xfrm flipH="1">
              <a:off x="2143265" y="2475539"/>
              <a:ext cx="172111" cy="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49" name="Line 107"/>
            <p:cNvSpPr>
              <a:spLocks noChangeShapeType="1"/>
            </p:cNvSpPr>
            <p:nvPr/>
          </p:nvSpPr>
          <p:spPr bwMode="auto">
            <a:xfrm flipH="1">
              <a:off x="2485640" y="2598154"/>
              <a:ext cx="79436" cy="123926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50" name="Line 108"/>
            <p:cNvSpPr>
              <a:spLocks noChangeShapeType="1"/>
            </p:cNvSpPr>
            <p:nvPr/>
          </p:nvSpPr>
          <p:spPr bwMode="auto">
            <a:xfrm>
              <a:off x="2595526" y="2189780"/>
              <a:ext cx="45014" cy="144337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51" name="Line 109"/>
            <p:cNvSpPr>
              <a:spLocks noChangeShapeType="1"/>
            </p:cNvSpPr>
            <p:nvPr/>
          </p:nvSpPr>
          <p:spPr bwMode="auto">
            <a:xfrm flipH="1" flipV="1">
              <a:off x="2364895" y="2259227"/>
              <a:ext cx="67520" cy="113720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52" name="Line 110"/>
            <p:cNvSpPr>
              <a:spLocks noChangeShapeType="1"/>
            </p:cNvSpPr>
            <p:nvPr/>
          </p:nvSpPr>
          <p:spPr bwMode="auto">
            <a:xfrm flipH="1" flipV="1">
              <a:off x="2856340" y="2161397"/>
              <a:ext cx="17211" cy="14579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53" name="Line 111"/>
            <p:cNvSpPr>
              <a:spLocks noChangeShapeType="1"/>
            </p:cNvSpPr>
            <p:nvPr/>
          </p:nvSpPr>
          <p:spPr bwMode="auto">
            <a:xfrm flipH="1">
              <a:off x="2290755" y="2559712"/>
              <a:ext cx="131069" cy="81645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54" name="Oval 112"/>
            <p:cNvSpPr>
              <a:spLocks noChangeArrowheads="1"/>
            </p:cNvSpPr>
            <p:nvPr/>
          </p:nvSpPr>
          <p:spPr bwMode="auto">
            <a:xfrm>
              <a:off x="2971522" y="2428884"/>
              <a:ext cx="78112" cy="61234"/>
            </a:xfrm>
            <a:prstGeom prst="ellipse">
              <a:avLst/>
            </a:prstGeom>
            <a:solidFill>
              <a:srgbClr val="11576A"/>
            </a:solidFill>
            <a:ln w="12700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  <p:sp>
          <p:nvSpPr>
            <p:cNvPr id="255" name="Line 113"/>
            <p:cNvSpPr>
              <a:spLocks noChangeShapeType="1"/>
            </p:cNvSpPr>
            <p:nvPr/>
          </p:nvSpPr>
          <p:spPr bwMode="auto">
            <a:xfrm>
              <a:off x="3013888" y="2000246"/>
              <a:ext cx="0" cy="440302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56" name="Line 114"/>
            <p:cNvSpPr>
              <a:spLocks noChangeShapeType="1"/>
            </p:cNvSpPr>
            <p:nvPr/>
          </p:nvSpPr>
          <p:spPr bwMode="auto">
            <a:xfrm flipH="1">
              <a:off x="3679825" y="2390958"/>
              <a:ext cx="370701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57" name="Line 115"/>
            <p:cNvSpPr>
              <a:spLocks noChangeShapeType="1"/>
            </p:cNvSpPr>
            <p:nvPr/>
          </p:nvSpPr>
          <p:spPr bwMode="auto">
            <a:xfrm>
              <a:off x="3698360" y="2404099"/>
              <a:ext cx="0" cy="37907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58" name="Line 116"/>
            <p:cNvSpPr>
              <a:spLocks noChangeShapeType="1"/>
            </p:cNvSpPr>
            <p:nvPr/>
          </p:nvSpPr>
          <p:spPr bwMode="auto">
            <a:xfrm flipH="1">
              <a:off x="3679825" y="3047057"/>
              <a:ext cx="370701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59" name="Line 117"/>
            <p:cNvSpPr>
              <a:spLocks noChangeShapeType="1"/>
            </p:cNvSpPr>
            <p:nvPr/>
          </p:nvSpPr>
          <p:spPr bwMode="auto">
            <a:xfrm flipH="1">
              <a:off x="3679825" y="2786064"/>
              <a:ext cx="370701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60" name="Line 118"/>
            <p:cNvSpPr>
              <a:spLocks noChangeShapeType="1"/>
            </p:cNvSpPr>
            <p:nvPr/>
          </p:nvSpPr>
          <p:spPr bwMode="auto">
            <a:xfrm>
              <a:off x="3698360" y="2790457"/>
              <a:ext cx="0" cy="36449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61" name="Line 119"/>
            <p:cNvSpPr>
              <a:spLocks noChangeShapeType="1"/>
            </p:cNvSpPr>
            <p:nvPr/>
          </p:nvSpPr>
          <p:spPr bwMode="auto">
            <a:xfrm>
              <a:off x="3698360" y="3039767"/>
              <a:ext cx="0" cy="36449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63" name="Line 121"/>
            <p:cNvSpPr>
              <a:spLocks noChangeShapeType="1"/>
            </p:cNvSpPr>
            <p:nvPr/>
          </p:nvSpPr>
          <p:spPr bwMode="auto">
            <a:xfrm>
              <a:off x="4037287" y="2415743"/>
              <a:ext cx="0" cy="114741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068553" y="5079304"/>
            <a:ext cx="7369771" cy="1667820"/>
            <a:chOff x="2246903" y="3786196"/>
            <a:chExt cx="5527328" cy="1250865"/>
          </a:xfrm>
        </p:grpSpPr>
        <p:grpSp>
          <p:nvGrpSpPr>
            <p:cNvPr id="7" name="组合 6"/>
            <p:cNvGrpSpPr/>
            <p:nvPr/>
          </p:nvGrpSpPr>
          <p:grpSpPr>
            <a:xfrm>
              <a:off x="2745348" y="3786196"/>
              <a:ext cx="5028883" cy="1250865"/>
              <a:chOff x="2745348" y="3786196"/>
              <a:chExt cx="5028883" cy="1250865"/>
            </a:xfrm>
          </p:grpSpPr>
          <p:sp>
            <p:nvSpPr>
              <p:cNvPr id="146" name="Rectangle 2"/>
              <p:cNvSpPr>
                <a:spLocks noChangeArrowheads="1"/>
              </p:cNvSpPr>
              <p:nvPr/>
            </p:nvSpPr>
            <p:spPr bwMode="auto">
              <a:xfrm>
                <a:off x="2745348" y="3786196"/>
                <a:ext cx="5028883" cy="926976"/>
              </a:xfrm>
              <a:prstGeom prst="rect">
                <a:avLst/>
              </a:prstGeom>
              <a:gradFill>
                <a:gsLst>
                  <a:gs pos="100000">
                    <a:srgbClr val="005072"/>
                  </a:gs>
                  <a:gs pos="0">
                    <a:srgbClr val="0093DD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  <a:miter lim="800000"/>
                <a:headEnd/>
                <a:tailEnd/>
              </a:ln>
              <a:effectLst>
                <a:outerShdw blurRad="63500" dist="107763" dir="2700000" algn="ctr" rotWithShape="0">
                  <a:schemeClr val="bg2">
                    <a:alpha val="71999"/>
                  </a:schemeClr>
                </a:outerShdw>
              </a:effectLst>
            </p:spPr>
            <p:txBody>
              <a:bodyPr wrap="none" anchor="ctr"/>
              <a:lstStyle/>
              <a:p>
                <a:pPr eaLnBrk="1" hangingPunct="1">
                  <a:buFont typeface="Monotype Sorts" charset="0"/>
                  <a:buNone/>
                </a:pPr>
                <a:endParaRPr lang="zh-CN" altLang="en-US" sz="2400">
                  <a:ea typeface="宋体" charset="0"/>
                  <a:cs typeface="宋体" charset="0"/>
                </a:endParaRPr>
              </a:p>
            </p:txBody>
          </p:sp>
          <p:sp>
            <p:nvSpPr>
              <p:cNvPr id="187" name="Text Box 45"/>
              <p:cNvSpPr txBox="1">
                <a:spLocks noChangeArrowheads="1"/>
              </p:cNvSpPr>
              <p:nvPr/>
            </p:nvSpPr>
            <p:spPr bwMode="auto">
              <a:xfrm>
                <a:off x="4413836" y="4746213"/>
                <a:ext cx="1754326" cy="2908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1pPr>
                <a:lvl2pPr>
                  <a:defRPr sz="2000">
                    <a:solidFill>
                      <a:schemeClr val="folHlink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3pPr>
                <a:lvl4pPr>
                  <a:defRPr sz="16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4pPr>
                <a:lvl5pPr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5pPr>
                <a:lvl6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6pPr>
                <a:lvl7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7pPr>
                <a:lvl8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8pPr>
                <a:lvl9pPr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75000"/>
                  <a:buFont typeface="Monotype Sorts" charset="0"/>
                  <a:buChar char="–"/>
                  <a:defRPr sz="1400">
                    <a:solidFill>
                      <a:schemeClr val="tx1"/>
                    </a:solidFill>
                    <a:latin typeface="Times New Roman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buFont typeface="Monotype Sorts" charset="0"/>
                  <a:buNone/>
                </a:pPr>
                <a:r>
                  <a:rPr lang="zh-CN" altLang="en-US" b="1" dirty="0">
                    <a:solidFill>
                      <a:srgbClr val="11576A"/>
                    </a:solidFill>
                    <a:latin typeface="+mn-ea"/>
                    <a:ea typeface="+mn-ea"/>
                    <a:cs typeface="宋体" charset="0"/>
                  </a:rPr>
                  <a:t>物理磁盘数据块</a:t>
                </a:r>
                <a:endParaRPr lang="en-US" altLang="zh-CN" b="1" dirty="0">
                  <a:solidFill>
                    <a:srgbClr val="11576A"/>
                  </a:solidFill>
                  <a:latin typeface="+mn-ea"/>
                  <a:ea typeface="+mn-ea"/>
                  <a:cs typeface="宋体" charset="0"/>
                </a:endParaRPr>
              </a:p>
            </p:txBody>
          </p:sp>
        </p:grpSp>
        <p:sp>
          <p:nvSpPr>
            <p:cNvPr id="268" name="AutoShape 126"/>
            <p:cNvSpPr>
              <a:spLocks noChangeArrowheads="1"/>
            </p:cNvSpPr>
            <p:nvPr/>
          </p:nvSpPr>
          <p:spPr bwMode="auto">
            <a:xfrm>
              <a:off x="2246903" y="3949436"/>
              <a:ext cx="469870" cy="749200"/>
            </a:xfrm>
            <a:prstGeom prst="rightArrow">
              <a:avLst>
                <a:gd name="adj1" fmla="val 56778"/>
                <a:gd name="adj2" fmla="val 57431"/>
              </a:avLst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buFont typeface="Monotype Sorts" charset="0"/>
                <a:buNone/>
              </a:pPr>
              <a:endParaRPr lang="zh-CN" altLang="en-US" sz="2400">
                <a:ea typeface="宋体" charset="0"/>
                <a:cs typeface="宋体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95694" y="3137368"/>
            <a:ext cx="2464174" cy="2867571"/>
            <a:chOff x="2492259" y="2329744"/>
            <a:chExt cx="1848131" cy="2150678"/>
          </a:xfrm>
        </p:grpSpPr>
        <p:sp>
          <p:nvSpPr>
            <p:cNvPr id="186" name="Text Box 44"/>
            <p:cNvSpPr txBox="1">
              <a:spLocks noChangeArrowheads="1"/>
            </p:cNvSpPr>
            <p:nvPr/>
          </p:nvSpPr>
          <p:spPr bwMode="auto">
            <a:xfrm>
              <a:off x="2820983" y="4134173"/>
              <a:ext cx="1469393" cy="346249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>
                <a:buFont typeface="Monotype Sorts" charset="0"/>
                <a:buNone/>
              </a:pPr>
              <a:r>
                <a:rPr lang="zh-CN" altLang="en-US" b="1" dirty="0">
                  <a:solidFill>
                    <a:srgbClr val="11576A"/>
                  </a:solidFill>
                  <a:latin typeface="+mn-ea"/>
                  <a:ea typeface="+mn-ea"/>
                  <a:cs typeface="宋体" charset="0"/>
                </a:rPr>
                <a:t> 8   9  10 11</a:t>
              </a:r>
            </a:p>
          </p:txBody>
        </p:sp>
        <p:sp>
          <p:nvSpPr>
            <p:cNvPr id="237" name="Freeform 95"/>
            <p:cNvSpPr>
              <a:spLocks/>
            </p:cNvSpPr>
            <p:nvPr/>
          </p:nvSpPr>
          <p:spPr bwMode="auto">
            <a:xfrm>
              <a:off x="2492259" y="2600387"/>
              <a:ext cx="293913" cy="165600"/>
            </a:xfrm>
            <a:custGeom>
              <a:avLst/>
              <a:gdLst>
                <a:gd name="T0" fmla="*/ 56 w 222"/>
                <a:gd name="T1" fmla="*/ 0 h 113"/>
                <a:gd name="T2" fmla="*/ 0 w 222"/>
                <a:gd name="T3" fmla="*/ 83 h 113"/>
                <a:gd name="T4" fmla="*/ 201 w 222"/>
                <a:gd name="T5" fmla="*/ 112 h 113"/>
                <a:gd name="T6" fmla="*/ 221 w 222"/>
                <a:gd name="T7" fmla="*/ 16 h 113"/>
                <a:gd name="T8" fmla="*/ 56 w 222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2"/>
                <a:gd name="T16" fmla="*/ 0 h 113"/>
                <a:gd name="T17" fmla="*/ 222 w 222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2" h="113">
                  <a:moveTo>
                    <a:pt x="56" y="0"/>
                  </a:moveTo>
                  <a:lnTo>
                    <a:pt x="0" y="83"/>
                  </a:lnTo>
                  <a:lnTo>
                    <a:pt x="201" y="112"/>
                  </a:lnTo>
                  <a:lnTo>
                    <a:pt x="221" y="16"/>
                  </a:lnTo>
                  <a:lnTo>
                    <a:pt x="56" y="0"/>
                  </a:lnTo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62" name="Rectangle 120"/>
            <p:cNvSpPr>
              <a:spLocks noChangeArrowheads="1"/>
            </p:cNvSpPr>
            <p:nvPr/>
          </p:nvSpPr>
          <p:spPr bwMode="auto">
            <a:xfrm>
              <a:off x="2555808" y="2329744"/>
              <a:ext cx="277719" cy="274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pPr eaLnBrk="1" hangingPunct="1">
                <a:buFont typeface="Monotype Sorts" charset="0"/>
                <a:buNone/>
              </a:pPr>
              <a:r>
                <a:rPr lang="en-US" altLang="zh-CN" sz="1600" b="1" dirty="0">
                  <a:solidFill>
                    <a:srgbClr val="11576A"/>
                  </a:solidFill>
                  <a:latin typeface="+mn-ea"/>
                  <a:cs typeface="宋体" charset="0"/>
                </a:rPr>
                <a:t>1</a:t>
              </a:r>
            </a:p>
          </p:txBody>
        </p:sp>
        <p:sp>
          <p:nvSpPr>
            <p:cNvPr id="267" name="Line 125"/>
            <p:cNvSpPr>
              <a:spLocks noChangeShapeType="1"/>
            </p:cNvSpPr>
            <p:nvPr/>
          </p:nvSpPr>
          <p:spPr bwMode="auto">
            <a:xfrm rot="16200000" flipH="1">
              <a:off x="2866798" y="2658491"/>
              <a:ext cx="1363590" cy="1583594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69" name="Line 127"/>
            <p:cNvSpPr>
              <a:spLocks noChangeShapeType="1"/>
            </p:cNvSpPr>
            <p:nvPr/>
          </p:nvSpPr>
          <p:spPr bwMode="auto">
            <a:xfrm rot="16200000" flipH="1">
              <a:off x="1970579" y="3281678"/>
              <a:ext cx="1388986" cy="311823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90648" y="3137368"/>
            <a:ext cx="2040092" cy="2864784"/>
            <a:chOff x="4513473" y="2329744"/>
            <a:chExt cx="1530069" cy="2148588"/>
          </a:xfrm>
        </p:grpSpPr>
        <p:sp>
          <p:nvSpPr>
            <p:cNvPr id="285" name="Freeform 95"/>
            <p:cNvSpPr>
              <a:spLocks/>
            </p:cNvSpPr>
            <p:nvPr/>
          </p:nvSpPr>
          <p:spPr bwMode="auto">
            <a:xfrm>
              <a:off x="4649443" y="2600387"/>
              <a:ext cx="293913" cy="165600"/>
            </a:xfrm>
            <a:custGeom>
              <a:avLst/>
              <a:gdLst>
                <a:gd name="T0" fmla="*/ 56 w 222"/>
                <a:gd name="T1" fmla="*/ 0 h 113"/>
                <a:gd name="T2" fmla="*/ 0 w 222"/>
                <a:gd name="T3" fmla="*/ 83 h 113"/>
                <a:gd name="T4" fmla="*/ 201 w 222"/>
                <a:gd name="T5" fmla="*/ 112 h 113"/>
                <a:gd name="T6" fmla="*/ 221 w 222"/>
                <a:gd name="T7" fmla="*/ 16 h 113"/>
                <a:gd name="T8" fmla="*/ 56 w 222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2"/>
                <a:gd name="T16" fmla="*/ 0 h 113"/>
                <a:gd name="T17" fmla="*/ 222 w 222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2" h="113">
                  <a:moveTo>
                    <a:pt x="56" y="0"/>
                  </a:moveTo>
                  <a:lnTo>
                    <a:pt x="0" y="83"/>
                  </a:lnTo>
                  <a:lnTo>
                    <a:pt x="201" y="112"/>
                  </a:lnTo>
                  <a:lnTo>
                    <a:pt x="221" y="16"/>
                  </a:lnTo>
                  <a:lnTo>
                    <a:pt x="56" y="0"/>
                  </a:lnTo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10" name="Rectangle 120"/>
            <p:cNvSpPr>
              <a:spLocks noChangeArrowheads="1"/>
            </p:cNvSpPr>
            <p:nvPr/>
          </p:nvSpPr>
          <p:spPr bwMode="auto">
            <a:xfrm>
              <a:off x="4712992" y="2329744"/>
              <a:ext cx="277719" cy="274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pPr eaLnBrk="1" hangingPunct="1">
                <a:buFont typeface="Monotype Sorts" charset="0"/>
                <a:buNone/>
              </a:pPr>
              <a:r>
                <a:rPr lang="en-US" altLang="zh-CN" sz="1600" b="1" dirty="0">
                  <a:solidFill>
                    <a:srgbClr val="11576A"/>
                  </a:solidFill>
                  <a:latin typeface="+mn-ea"/>
                  <a:cs typeface="宋体" charset="0"/>
                </a:rPr>
                <a:t>2</a:t>
              </a:r>
            </a:p>
          </p:txBody>
        </p:sp>
        <p:sp>
          <p:nvSpPr>
            <p:cNvPr id="264" name="Line 122"/>
            <p:cNvSpPr>
              <a:spLocks noChangeShapeType="1"/>
            </p:cNvSpPr>
            <p:nvPr/>
          </p:nvSpPr>
          <p:spPr bwMode="auto">
            <a:xfrm>
              <a:off x="4922008" y="2755795"/>
              <a:ext cx="1121534" cy="1365070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65" name="Line 123"/>
            <p:cNvSpPr>
              <a:spLocks noChangeShapeType="1"/>
            </p:cNvSpPr>
            <p:nvPr/>
          </p:nvSpPr>
          <p:spPr bwMode="auto">
            <a:xfrm rot="5400000">
              <a:off x="3880723" y="3365310"/>
              <a:ext cx="1396814" cy="114293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72" name="Text Box 130"/>
            <p:cNvSpPr txBox="1">
              <a:spLocks noChangeArrowheads="1"/>
            </p:cNvSpPr>
            <p:nvPr/>
          </p:nvSpPr>
          <p:spPr bwMode="auto">
            <a:xfrm>
              <a:off x="4513473" y="4132083"/>
              <a:ext cx="1479011" cy="346249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>
                <a:buFont typeface="Monotype Sorts" charset="0"/>
                <a:buNone/>
              </a:pPr>
              <a:r>
                <a:rPr lang="en-US" altLang="zh-CN" b="1" dirty="0">
                  <a:solidFill>
                    <a:srgbClr val="11576A"/>
                  </a:solidFill>
                  <a:latin typeface="+mn-ea"/>
                  <a:ea typeface="+mn-ea"/>
                  <a:cs typeface="宋体" charset="0"/>
                </a:rPr>
                <a:t>12 13 14 15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351723" y="3137368"/>
            <a:ext cx="2018073" cy="2864784"/>
            <a:chOff x="6209281" y="2329744"/>
            <a:chExt cx="1513555" cy="2148588"/>
          </a:xfrm>
        </p:grpSpPr>
        <p:sp>
          <p:nvSpPr>
            <p:cNvPr id="322" name="Freeform 95"/>
            <p:cNvSpPr>
              <a:spLocks/>
            </p:cNvSpPr>
            <p:nvPr/>
          </p:nvSpPr>
          <p:spPr bwMode="auto">
            <a:xfrm>
              <a:off x="6790068" y="2600387"/>
              <a:ext cx="293913" cy="165600"/>
            </a:xfrm>
            <a:custGeom>
              <a:avLst/>
              <a:gdLst>
                <a:gd name="T0" fmla="*/ 56 w 222"/>
                <a:gd name="T1" fmla="*/ 0 h 113"/>
                <a:gd name="T2" fmla="*/ 0 w 222"/>
                <a:gd name="T3" fmla="*/ 83 h 113"/>
                <a:gd name="T4" fmla="*/ 201 w 222"/>
                <a:gd name="T5" fmla="*/ 112 h 113"/>
                <a:gd name="T6" fmla="*/ 221 w 222"/>
                <a:gd name="T7" fmla="*/ 16 h 113"/>
                <a:gd name="T8" fmla="*/ 56 w 222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2"/>
                <a:gd name="T16" fmla="*/ 0 h 113"/>
                <a:gd name="T17" fmla="*/ 222 w 222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2" h="113">
                  <a:moveTo>
                    <a:pt x="56" y="0"/>
                  </a:moveTo>
                  <a:lnTo>
                    <a:pt x="0" y="83"/>
                  </a:lnTo>
                  <a:lnTo>
                    <a:pt x="201" y="112"/>
                  </a:lnTo>
                  <a:lnTo>
                    <a:pt x="221" y="16"/>
                  </a:lnTo>
                  <a:lnTo>
                    <a:pt x="56" y="0"/>
                  </a:lnTo>
                </a:path>
              </a:pathLst>
            </a:cu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47" name="Rectangle 120"/>
            <p:cNvSpPr>
              <a:spLocks noChangeArrowheads="1"/>
            </p:cNvSpPr>
            <p:nvPr/>
          </p:nvSpPr>
          <p:spPr bwMode="auto">
            <a:xfrm>
              <a:off x="6853617" y="2329744"/>
              <a:ext cx="277719" cy="274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pPr eaLnBrk="1" hangingPunct="1">
                <a:buFont typeface="Monotype Sorts" charset="0"/>
                <a:buNone/>
              </a:pPr>
              <a:r>
                <a:rPr lang="en-US" altLang="zh-CN" sz="1600" b="1" dirty="0">
                  <a:solidFill>
                    <a:srgbClr val="11576A"/>
                  </a:solidFill>
                  <a:latin typeface="+mn-ea"/>
                  <a:cs typeface="宋体" charset="0"/>
                </a:rPr>
                <a:t>3</a:t>
              </a:r>
            </a:p>
          </p:txBody>
        </p:sp>
        <p:sp>
          <p:nvSpPr>
            <p:cNvPr id="188" name="Line 46"/>
            <p:cNvSpPr>
              <a:spLocks noChangeShapeType="1"/>
            </p:cNvSpPr>
            <p:nvPr/>
          </p:nvSpPr>
          <p:spPr bwMode="auto">
            <a:xfrm>
              <a:off x="7055473" y="2755795"/>
              <a:ext cx="667363" cy="1376288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189" name="Line 47"/>
            <p:cNvSpPr>
              <a:spLocks noChangeShapeType="1"/>
            </p:cNvSpPr>
            <p:nvPr/>
          </p:nvSpPr>
          <p:spPr bwMode="auto">
            <a:xfrm flipH="1">
              <a:off x="6214329" y="2743096"/>
              <a:ext cx="561762" cy="1377767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73" name="Text Box 131"/>
            <p:cNvSpPr txBox="1">
              <a:spLocks noChangeArrowheads="1"/>
            </p:cNvSpPr>
            <p:nvPr/>
          </p:nvSpPr>
          <p:spPr bwMode="auto">
            <a:xfrm>
              <a:off x="6209281" y="4132083"/>
              <a:ext cx="1459775" cy="346249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1pPr>
              <a:lvl2pPr>
                <a:defRPr sz="2000">
                  <a:solidFill>
                    <a:schemeClr val="folHlink"/>
                  </a:solidFill>
                  <a:latin typeface="Times New Roman" charset="0"/>
                  <a:ea typeface="MS PGothic" charset="0"/>
                  <a:cs typeface="MS PGothic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75000"/>
                <a:buFont typeface="Monotype Sorts" charset="0"/>
                <a:buChar char="–"/>
                <a:defRPr sz="1400">
                  <a:solidFill>
                    <a:schemeClr val="tx1"/>
                  </a:solidFill>
                  <a:latin typeface="Times New Roman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>
                <a:buFont typeface="Monotype Sorts" charset="0"/>
                <a:buNone/>
              </a:pPr>
              <a:r>
                <a:rPr lang="zh-CN" altLang="en-US" b="1" dirty="0">
                  <a:solidFill>
                    <a:srgbClr val="11576A"/>
                  </a:solidFill>
                  <a:latin typeface="+mn-ea"/>
                  <a:ea typeface="+mn-ea"/>
                  <a:cs typeface="宋体" charset="0"/>
                </a:rPr>
                <a:t> 0   1   2   3 </a:t>
              </a:r>
            </a:p>
          </p:txBody>
        </p:sp>
      </p:grpSp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45BA2F3D-43E8-4B0A-A8F3-FE560163370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993401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RAID-0</a:t>
            </a:r>
            <a:r>
              <a:rPr lang="zh-CN" altLang="en-US" dirty="0"/>
              <a:t>：磁盘条带化</a:t>
            </a:r>
          </a:p>
        </p:txBody>
      </p:sp>
      <p:sp>
        <p:nvSpPr>
          <p:cNvPr id="144" name="文本占位符 1">
            <a:extLst>
              <a:ext uri="{FF2B5EF4-FFF2-40B4-BE49-F238E27FC236}">
                <a16:creationId xmlns:a16="http://schemas.microsoft.com/office/drawing/2014/main" id="{C92A8BFA-160A-4C91-9772-7886BBA64C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145" name="文本占位符 2">
            <a:extLst>
              <a:ext uri="{FF2B5EF4-FFF2-40B4-BE49-F238E27FC236}">
                <a16:creationId xmlns:a16="http://schemas.microsoft.com/office/drawing/2014/main" id="{33AE8974-0169-4DE0-9A59-5594590132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7030" y="72410"/>
            <a:ext cx="1822935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共享与保护</a:t>
            </a:r>
          </a:p>
        </p:txBody>
      </p:sp>
      <p:sp>
        <p:nvSpPr>
          <p:cNvPr id="147" name="文本占位符 3">
            <a:extLst>
              <a:ext uri="{FF2B5EF4-FFF2-40B4-BE49-F238E27FC236}">
                <a16:creationId xmlns:a16="http://schemas.microsoft.com/office/drawing/2014/main" id="{AF1CA2C7-7672-44AF-8EDF-29C2F3352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2773" y="72410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系统实现</a:t>
            </a:r>
          </a:p>
        </p:txBody>
      </p:sp>
      <p:sp>
        <p:nvSpPr>
          <p:cNvPr id="148" name="文本占位符 4">
            <a:extLst>
              <a:ext uri="{FF2B5EF4-FFF2-40B4-BE49-F238E27FC236}">
                <a16:creationId xmlns:a16="http://schemas.microsoft.com/office/drawing/2014/main" id="{4DD0B84F-B30F-4591-BB38-913F8473A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磁盘结构</a:t>
            </a:r>
          </a:p>
        </p:txBody>
      </p:sp>
      <p:sp>
        <p:nvSpPr>
          <p:cNvPr id="149" name="文本占位符 5">
            <a:extLst>
              <a:ext uri="{FF2B5EF4-FFF2-40B4-BE49-F238E27FC236}">
                <a16:creationId xmlns:a16="http://schemas.microsoft.com/office/drawing/2014/main" id="{164CBE53-A001-4249-8F6B-ADAFE24E5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磁盘调度算法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E771AC5-7EBE-41FB-B178-0005EC473F33}"/>
              </a:ext>
            </a:extLst>
          </p:cNvPr>
          <p:cNvSpPr txBox="1"/>
          <p:nvPr/>
        </p:nvSpPr>
        <p:spPr>
          <a:xfrm>
            <a:off x="1552027" y="1481115"/>
            <a:ext cx="8071440" cy="1133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把数据块分成多个子块，存储在独立的磁盘中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通过独立磁盘上并行数据块访问提供更大的磁盘带宽</a:t>
            </a:r>
          </a:p>
        </p:txBody>
      </p:sp>
    </p:spTree>
    <p:extLst>
      <p:ext uri="{BB962C8B-B14F-4D97-AF65-F5344CB8AC3E}">
        <p14:creationId xmlns:p14="http://schemas.microsoft.com/office/powerpoint/2010/main" val="77007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5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>
          <a:tailEnd type="triangl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lnSpc>
            <a:spcPct val="150000"/>
          </a:lnSpc>
          <a:buFont typeface="Wingdings" panose="05000000000000000000" pitchFamily="2" charset="2"/>
          <a:buChar char="Ø"/>
          <a:defRPr sz="2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7766</TotalTime>
  <Words>2178</Words>
  <Application>Microsoft Office PowerPoint</Application>
  <PresentationFormat>宽屏</PresentationFormat>
  <Paragraphs>569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Arial</vt:lpstr>
      <vt:lpstr>Times</vt:lpstr>
      <vt:lpstr>Century Gothic</vt:lpstr>
      <vt:lpstr>Wingdings</vt:lpstr>
      <vt:lpstr>Cambria Math</vt:lpstr>
      <vt:lpstr>等线</vt:lpstr>
      <vt:lpstr>Monotype Sorts</vt:lpstr>
      <vt:lpstr>楷体</vt:lpstr>
      <vt:lpstr>微软雅黑</vt:lpstr>
      <vt:lpstr>微软雅黑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张 志超</cp:lastModifiedBy>
  <cp:revision>483</cp:revision>
  <dcterms:created xsi:type="dcterms:W3CDTF">2015-08-18T02:51:41Z</dcterms:created>
  <dcterms:modified xsi:type="dcterms:W3CDTF">2021-12-06T05:37:29Z</dcterms:modified>
  <cp:category/>
</cp:coreProperties>
</file>